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6" r:id="rId6"/>
    <p:sldId id="278" r:id="rId7"/>
    <p:sldId id="277" r:id="rId8"/>
    <p:sldId id="279" r:id="rId9"/>
    <p:sldId id="262" r:id="rId10"/>
    <p:sldId id="283" r:id="rId11"/>
    <p:sldId id="281" r:id="rId12"/>
    <p:sldId id="282" r:id="rId13"/>
    <p:sldId id="284" r:id="rId14"/>
    <p:sldId id="285" r:id="rId15"/>
    <p:sldId id="286" r:id="rId16"/>
    <p:sldId id="287" r:id="rId17"/>
    <p:sldId id="288" r:id="rId18"/>
    <p:sldId id="289" r:id="rId19"/>
    <p:sldId id="291" r:id="rId20"/>
    <p:sldId id="267" r:id="rId21"/>
    <p:sldId id="290" r:id="rId22"/>
    <p:sldId id="272" r:id="rId23"/>
    <p:sldId id="273" r:id="rId24"/>
  </p:sldIdLst>
  <p:sldSz cx="12192000" cy="6858000"/>
  <p:notesSz cx="6858000" cy="9144000"/>
  <p:embeddedFontLst>
    <p:embeddedFont>
      <p:font typeface="Impact" panose="020B0806030902050204" pitchFamily="34" charset="0"/>
      <p:regular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等线 Light" panose="02010600030101010101" pitchFamily="2" charset="-122"/>
      <p:regular r:id="rId29"/>
    </p:embeddedFont>
    <p:embeddedFont>
      <p:font typeface="仿宋" panose="02010609060101010101" pitchFamily="49" charset="-122"/>
      <p:regular r:id="rId30"/>
    </p:embeddedFont>
    <p:embeddedFont>
      <p:font typeface="华文楷体" panose="02010600040101010101" pitchFamily="2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mpeya 1" initials="p1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B1554"/>
    <a:srgbClr val="DEEBF7"/>
    <a:srgbClr val="BDD7EE"/>
    <a:srgbClr val="000000"/>
    <a:srgbClr val="7CBAD3"/>
    <a:srgbClr val="B4D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6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80" y="196"/>
      </p:cViewPr>
      <p:guideLst>
        <p:guide orient="horz" pos="215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1E301-3EA9-4E89-BC33-E1B305BE2840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1E301-3EA9-4E89-BC33-E1B305BE2840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1E301-3EA9-4E89-BC33-E1B305BE2840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1E301-3EA9-4E89-BC33-E1B305BE2840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1E301-3EA9-4E89-BC33-E1B305BE2840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1E301-3EA9-4E89-BC33-E1B305BE284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1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6FB6A-4531-4075-AE0E-75A872838235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B1F07-7763-43DC-BFA1-28625E3ED53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tags" Target="../tags/tag58.xml"/><Relationship Id="rId18" Type="http://schemas.openxmlformats.org/officeDocument/2006/relationships/tags" Target="../tags/tag63.xml"/><Relationship Id="rId3" Type="http://schemas.openxmlformats.org/officeDocument/2006/relationships/tags" Target="../tags/tag48.xml"/><Relationship Id="rId21" Type="http://schemas.openxmlformats.org/officeDocument/2006/relationships/tags" Target="../tags/tag66.xml"/><Relationship Id="rId7" Type="http://schemas.openxmlformats.org/officeDocument/2006/relationships/tags" Target="../tags/tag52.xml"/><Relationship Id="rId12" Type="http://schemas.openxmlformats.org/officeDocument/2006/relationships/tags" Target="../tags/tag57.xml"/><Relationship Id="rId17" Type="http://schemas.openxmlformats.org/officeDocument/2006/relationships/tags" Target="../tags/tag62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6" Type="http://schemas.openxmlformats.org/officeDocument/2006/relationships/tags" Target="../tags/tag61.xml"/><Relationship Id="rId20" Type="http://schemas.openxmlformats.org/officeDocument/2006/relationships/tags" Target="../tags/tag65.xml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tags" Target="../tags/tag56.xml"/><Relationship Id="rId24" Type="http://schemas.openxmlformats.org/officeDocument/2006/relationships/tags" Target="../tags/tag69.xml"/><Relationship Id="rId5" Type="http://schemas.openxmlformats.org/officeDocument/2006/relationships/tags" Target="../tags/tag50.xml"/><Relationship Id="rId15" Type="http://schemas.openxmlformats.org/officeDocument/2006/relationships/tags" Target="../tags/tag60.xml"/><Relationship Id="rId23" Type="http://schemas.openxmlformats.org/officeDocument/2006/relationships/tags" Target="../tags/tag68.xml"/><Relationship Id="rId10" Type="http://schemas.openxmlformats.org/officeDocument/2006/relationships/tags" Target="../tags/tag55.xml"/><Relationship Id="rId19" Type="http://schemas.openxmlformats.org/officeDocument/2006/relationships/tags" Target="../tags/tag64.xml"/><Relationship Id="rId4" Type="http://schemas.openxmlformats.org/officeDocument/2006/relationships/tags" Target="../tags/tag49.xml"/><Relationship Id="rId9" Type="http://schemas.openxmlformats.org/officeDocument/2006/relationships/tags" Target="../tags/tag54.xml"/><Relationship Id="rId14" Type="http://schemas.openxmlformats.org/officeDocument/2006/relationships/tags" Target="../tags/tag59.xml"/><Relationship Id="rId22" Type="http://schemas.openxmlformats.org/officeDocument/2006/relationships/tags" Target="../tags/tag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image" Target="../media/image5.png"/><Relationship Id="rId2" Type="http://schemas.openxmlformats.org/officeDocument/2006/relationships/tags" Target="../tags/tag3.xml"/><Relationship Id="rId16" Type="http://schemas.openxmlformats.org/officeDocument/2006/relationships/image" Target="../media/image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image" Target="../media/image3.png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3" Type="http://schemas.openxmlformats.org/officeDocument/2006/relationships/tags" Target="../tags/tag72.xml"/><Relationship Id="rId21" Type="http://schemas.openxmlformats.org/officeDocument/2006/relationships/tags" Target="../tags/tag90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tags" Target="../tags/tag89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tags" Target="../tags/tag93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23" Type="http://schemas.openxmlformats.org/officeDocument/2006/relationships/tags" Target="../tags/tag92.xml"/><Relationship Id="rId10" Type="http://schemas.openxmlformats.org/officeDocument/2006/relationships/tags" Target="../tags/tag79.xml"/><Relationship Id="rId19" Type="http://schemas.openxmlformats.org/officeDocument/2006/relationships/tags" Target="../tags/tag88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tags" Target="../tags/tag9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26" Type="http://schemas.openxmlformats.org/officeDocument/2006/relationships/slideLayout" Target="../slideLayouts/slideLayout7.xml"/><Relationship Id="rId3" Type="http://schemas.openxmlformats.org/officeDocument/2006/relationships/tags" Target="../tags/tag16.xml"/><Relationship Id="rId21" Type="http://schemas.openxmlformats.org/officeDocument/2006/relationships/tags" Target="../tags/tag34.xml"/><Relationship Id="rId34" Type="http://schemas.openxmlformats.org/officeDocument/2006/relationships/image" Target="../media/image15.sv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5" Type="http://schemas.openxmlformats.org/officeDocument/2006/relationships/tags" Target="../tags/tag38.xml"/><Relationship Id="rId33" Type="http://schemas.openxmlformats.org/officeDocument/2006/relationships/image" Target="../media/image14.png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tags" Target="../tags/tag33.xml"/><Relationship Id="rId29" Type="http://schemas.openxmlformats.org/officeDocument/2006/relationships/image" Target="../media/image10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24" Type="http://schemas.openxmlformats.org/officeDocument/2006/relationships/tags" Target="../tags/tag37.xml"/><Relationship Id="rId32" Type="http://schemas.openxmlformats.org/officeDocument/2006/relationships/image" Target="../media/image13.svg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23" Type="http://schemas.openxmlformats.org/officeDocument/2006/relationships/tags" Target="../tags/tag36.xml"/><Relationship Id="rId28" Type="http://schemas.openxmlformats.org/officeDocument/2006/relationships/image" Target="../media/image9.svg"/><Relationship Id="rId36" Type="http://schemas.openxmlformats.org/officeDocument/2006/relationships/image" Target="../media/image17.svg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31" Type="http://schemas.openxmlformats.org/officeDocument/2006/relationships/image" Target="../media/image12.png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Relationship Id="rId22" Type="http://schemas.openxmlformats.org/officeDocument/2006/relationships/tags" Target="../tags/tag35.xml"/><Relationship Id="rId27" Type="http://schemas.openxmlformats.org/officeDocument/2006/relationships/image" Target="../media/image8.png"/><Relationship Id="rId30" Type="http://schemas.openxmlformats.org/officeDocument/2006/relationships/image" Target="../media/image11.svg"/><Relationship Id="rId35" Type="http://schemas.openxmlformats.org/officeDocument/2006/relationships/image" Target="../media/image16.png"/><Relationship Id="rId8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SVmode:HSV"/>
          <p:cNvSpPr txBox="1"/>
          <p:nvPr/>
        </p:nvSpPr>
        <p:spPr>
          <a:xfrm>
            <a:off x="3249747" y="-266700"/>
            <a:ext cx="24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/>
              </a:rPr>
              <a:t>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圆角 9"/>
          <p:cNvSpPr/>
          <p:nvPr/>
        </p:nvSpPr>
        <p:spPr>
          <a:xfrm>
            <a:off x="272980" y="308163"/>
            <a:ext cx="11646039" cy="6241673"/>
          </a:xfrm>
          <a:prstGeom prst="roundRect">
            <a:avLst>
              <a:gd name="adj" fmla="val 3728"/>
            </a:avLst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文本占位符 4"/>
          <p:cNvSpPr txBox="1"/>
          <p:nvPr/>
        </p:nvSpPr>
        <p:spPr>
          <a:xfrm>
            <a:off x="565150" y="5887163"/>
            <a:ext cx="2228850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5" name="文本占位符 5"/>
          <p:cNvSpPr txBox="1"/>
          <p:nvPr/>
        </p:nvSpPr>
        <p:spPr>
          <a:xfrm>
            <a:off x="3249747" y="5887163"/>
            <a:ext cx="2433461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8" name="yanjiusheng"/>
          <p:cNvSpPr txBox="1"/>
          <p:nvPr/>
        </p:nvSpPr>
        <p:spPr>
          <a:xfrm>
            <a:off x="1524000" y="3067731"/>
            <a:ext cx="8894617" cy="769441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/>
          <a:p>
            <a:pPr algn="dist"/>
            <a:endParaRPr lang="en-US" altLang="zh-CN" sz="4400" b="1" spc="300" dirty="0">
              <a:solidFill>
                <a:srgbClr val="000000"/>
              </a:solidFill>
              <a:ea typeface="等线" panose="02010600030101010101" pitchFamily="2" charset="-122"/>
            </a:endParaRPr>
          </a:p>
        </p:txBody>
      </p:sp>
      <p:pic>
        <p:nvPicPr>
          <p:cNvPr id="18" name="Picture 17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874739"/>
            <a:ext cx="1803398" cy="180339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86040" y="4853940"/>
            <a:ext cx="4745990" cy="1033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指导教师：乜鹏</a:t>
            </a:r>
          </a:p>
          <a:p>
            <a:r>
              <a:rPr lang="zh-CN" altLang="en-US"/>
              <a:t>团队名称：方圆双睿</a:t>
            </a:r>
          </a:p>
          <a:p>
            <a:r>
              <a:rPr lang="zh-CN" altLang="en-US"/>
              <a:t>组长：吉圆伟</a:t>
            </a:r>
          </a:p>
          <a:p>
            <a:r>
              <a:rPr lang="zh-CN" altLang="en-US"/>
              <a:t>组员：丛方昊，刘成蕊，滕一睿</a:t>
            </a: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71800" y="3007360"/>
            <a:ext cx="92202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纪念中国人民抗日战争胜利</a:t>
            </a:r>
            <a:r>
              <a:rPr lang="en-US" altLang="zh-CN" sz="2800"/>
              <a:t>80</a:t>
            </a:r>
            <a:r>
              <a:rPr lang="zh-CN" altLang="en-US" sz="2800"/>
              <a:t>周年</a:t>
            </a:r>
          </a:p>
          <a:p>
            <a:pPr marL="3657600" lvl="8" indent="457200"/>
            <a:r>
              <a:rPr lang="en-US" altLang="zh-CN" sz="2000"/>
              <a:t>——2025</a:t>
            </a:r>
            <a:r>
              <a:rPr lang="zh-CN" altLang="en-US" sz="2000"/>
              <a:t>年秋《互联网数据库开发》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81" y="308799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75492" y="760357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实现过程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95475" y="767080"/>
            <a:ext cx="2552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dirty="0">
                <a:solidFill/>
                <a:latin typeface="等线" panose="02010600030101010101" pitchFamily="2" charset="-122"/>
                <a:ea typeface="等线" panose="02010600030101010101" pitchFamily="2" charset="-122"/>
              </a:rPr>
              <a:t>团队分工任务详细说明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 rot="300000">
            <a:off x="567690" y="1461135"/>
            <a:ext cx="1336675" cy="1334770"/>
            <a:chOff x="11222" y="5504"/>
            <a:chExt cx="2736" cy="2605"/>
          </a:xfrm>
        </p:grpSpPr>
        <p:sp>
          <p:nvSpPr>
            <p:cNvPr id="26" name="等腰三角形 25"/>
            <p:cNvSpPr/>
            <p:nvPr>
              <p:custDataLst>
                <p:tags r:id="rId22"/>
              </p:custDataLst>
            </p:nvPr>
          </p:nvSpPr>
          <p:spPr>
            <a:xfrm rot="16020000" flipV="1">
              <a:off x="13394" y="6486"/>
              <a:ext cx="633" cy="495"/>
            </a:xfrm>
            <a:prstGeom prst="triangl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7" name="不完整圆 26"/>
            <p:cNvSpPr/>
            <p:nvPr>
              <p:custDataLst>
                <p:tags r:id="rId23"/>
              </p:custDataLst>
            </p:nvPr>
          </p:nvSpPr>
          <p:spPr>
            <a:xfrm rot="15780000" flipV="1">
              <a:off x="11222" y="5504"/>
              <a:ext cx="2605" cy="2605"/>
            </a:xfrm>
            <a:prstGeom prst="pie">
              <a:avLst>
                <a:gd name="adj1" fmla="val 18846303"/>
                <a:gd name="adj2" fmla="val 135199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24"/>
              </p:custDataLst>
            </p:nvPr>
          </p:nvSpPr>
          <p:spPr>
            <a:xfrm rot="15780000" flipV="1">
              <a:off x="11590" y="5873"/>
              <a:ext cx="1869" cy="1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849120" y="3407410"/>
            <a:ext cx="406019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"/>
            </a:pPr>
            <a:r>
              <a:rPr lang="zh-CN" altLang="en-US" sz="2000">
                <a:sym typeface="+mn-ea"/>
              </a:rPr>
              <a:t>实现“网上纪念馆”前台模块</a:t>
            </a: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</a:pPr>
            <a:r>
              <a:rPr lang="zh-CN" altLang="en-US" sz="2000">
                <a:sym typeface="+mn-ea"/>
              </a:rPr>
              <a:t>（V</a:t>
            </a:r>
            <a:r>
              <a:rPr lang="en-US" altLang="zh-CN" sz="2000">
                <a:sym typeface="+mn-ea"/>
              </a:rPr>
              <a:t> / C</a:t>
            </a:r>
            <a:r>
              <a:rPr lang="zh-CN" altLang="en-US" sz="2000">
                <a:sym typeface="+mn-ea"/>
              </a:rPr>
              <a:t>）</a:t>
            </a:r>
            <a:endParaRPr kumimoji="0" lang="zh-CN" altLang="en-US" sz="2000" b="0" i="0" u="none" strike="noStrike" kern="1200" cap="none" spc="0" normalizeH="0" baseline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0" lang="zh-CN" altLang="en-US" sz="2000" b="0" i="0" u="none" strike="noStrike" kern="1200" cap="none" spc="0" normalizeH="0" baseline="0"/>
              <a:t>完善表属性设计并建立SQL 语句（M）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0" lang="zh-CN" altLang="en-US" sz="2000" b="0" i="0" u="none" strike="noStrike" kern="1200" cap="none" spc="0" normalizeH="0" baseline="0"/>
              <a:t>完成用户文档和录制视频</a:t>
            </a:r>
          </a:p>
        </p:txBody>
      </p:sp>
      <p:grpSp>
        <p:nvGrpSpPr>
          <p:cNvPr id="10" name="组合 9"/>
          <p:cNvGrpSpPr/>
          <p:nvPr>
            <p:custDataLst>
              <p:tags r:id="rId3"/>
            </p:custDataLst>
          </p:nvPr>
        </p:nvGrpSpPr>
        <p:grpSpPr>
          <a:xfrm rot="300000">
            <a:off x="573405" y="3216910"/>
            <a:ext cx="1297940" cy="1268095"/>
            <a:chOff x="11222" y="5504"/>
            <a:chExt cx="2736" cy="2605"/>
          </a:xfrm>
        </p:grpSpPr>
        <p:sp>
          <p:nvSpPr>
            <p:cNvPr id="11" name="等腰三角形 10"/>
            <p:cNvSpPr/>
            <p:nvPr>
              <p:custDataLst>
                <p:tags r:id="rId19"/>
              </p:custDataLst>
            </p:nvPr>
          </p:nvSpPr>
          <p:spPr>
            <a:xfrm rot="16020000" flipV="1">
              <a:off x="13394" y="6486"/>
              <a:ext cx="633" cy="495"/>
            </a:xfrm>
            <a:prstGeom prst="triangl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" name="不完整圆 26"/>
            <p:cNvSpPr/>
            <p:nvPr>
              <p:custDataLst>
                <p:tags r:id="rId20"/>
              </p:custDataLst>
            </p:nvPr>
          </p:nvSpPr>
          <p:spPr>
            <a:xfrm rot="15780000" flipV="1">
              <a:off x="11222" y="5504"/>
              <a:ext cx="2605" cy="2605"/>
            </a:xfrm>
            <a:prstGeom prst="pie">
              <a:avLst>
                <a:gd name="adj1" fmla="val 18846303"/>
                <a:gd name="adj2" fmla="val 135199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21"/>
              </p:custDataLst>
            </p:nvPr>
          </p:nvSpPr>
          <p:spPr>
            <a:xfrm rot="15780000" flipV="1">
              <a:off x="11590" y="5873"/>
              <a:ext cx="1869" cy="1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7673340" y="1600835"/>
            <a:ext cx="3964305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"/>
            </a:pPr>
            <a:r>
              <a:rPr lang="zh-CN" altLang="en-US" sz="2000">
                <a:sym typeface="+mn-ea"/>
              </a:rPr>
              <a:t>实现“抗战时间轴”前台模块</a:t>
            </a: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</a:pPr>
            <a:r>
              <a:rPr lang="zh-CN" altLang="en-US" sz="2000">
                <a:sym typeface="+mn-ea"/>
              </a:rPr>
              <a:t>（V</a:t>
            </a:r>
            <a:r>
              <a:rPr lang="en-US" altLang="zh-CN" sz="2000">
                <a:sym typeface="+mn-ea"/>
              </a:rPr>
              <a:t> / C</a:t>
            </a:r>
            <a:r>
              <a:rPr lang="zh-CN" altLang="en-US" sz="2000">
                <a:sym typeface="+mn-ea"/>
              </a:rPr>
              <a:t>）</a:t>
            </a:r>
            <a:endParaRPr kumimoji="0" lang="zh-CN" altLang="en-US" sz="2000" b="0" i="0" u="none" strike="noStrike" kern="1200" cap="none" spc="0" normalizeH="0" baseline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0" lang="zh-CN" altLang="en-US" sz="2000" b="0" i="0" u="none" strike="noStrike" kern="1200" cap="none" spc="0" normalizeH="0" baseline="0"/>
              <a:t>绘制并整理数据库 ER 图（M）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0" lang="zh-CN" altLang="en-US" sz="2000" b="0" i="0" u="none" strike="noStrike" kern="1200" cap="none" spc="0" normalizeH="0" baseline="0"/>
              <a:t>完成实现文档</a:t>
            </a:r>
          </a:p>
        </p:txBody>
      </p:sp>
      <p:grpSp>
        <p:nvGrpSpPr>
          <p:cNvPr id="15" name="组合 14"/>
          <p:cNvGrpSpPr/>
          <p:nvPr>
            <p:custDataLst>
              <p:tags r:id="rId5"/>
            </p:custDataLst>
          </p:nvPr>
        </p:nvGrpSpPr>
        <p:grpSpPr>
          <a:xfrm rot="300000">
            <a:off x="6273165" y="1484630"/>
            <a:ext cx="1320800" cy="1301750"/>
            <a:chOff x="11222" y="5504"/>
            <a:chExt cx="2736" cy="2605"/>
          </a:xfrm>
        </p:grpSpPr>
        <p:sp>
          <p:nvSpPr>
            <p:cNvPr id="16" name="等腰三角形 15"/>
            <p:cNvSpPr/>
            <p:nvPr>
              <p:custDataLst>
                <p:tags r:id="rId16"/>
              </p:custDataLst>
            </p:nvPr>
          </p:nvSpPr>
          <p:spPr>
            <a:xfrm rot="16020000" flipV="1">
              <a:off x="13394" y="6486"/>
              <a:ext cx="633" cy="495"/>
            </a:xfrm>
            <a:prstGeom prst="triangl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6" name="不完整圆 26"/>
            <p:cNvSpPr/>
            <p:nvPr>
              <p:custDataLst>
                <p:tags r:id="rId17"/>
              </p:custDataLst>
            </p:nvPr>
          </p:nvSpPr>
          <p:spPr>
            <a:xfrm rot="15780000" flipV="1">
              <a:off x="11222" y="5504"/>
              <a:ext cx="2605" cy="2605"/>
            </a:xfrm>
            <a:prstGeom prst="pie">
              <a:avLst>
                <a:gd name="adj1" fmla="val 18846303"/>
                <a:gd name="adj2" fmla="val 135199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8"/>
              </p:custDataLst>
            </p:nvPr>
          </p:nvSpPr>
          <p:spPr>
            <a:xfrm rot="15780000" flipV="1">
              <a:off x="11590" y="5873"/>
              <a:ext cx="1869" cy="1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38" name="矩形 37"/>
          <p:cNvSpPr/>
          <p:nvPr>
            <p:custDataLst>
              <p:tags r:id="rId6"/>
            </p:custDataLst>
          </p:nvPr>
        </p:nvSpPr>
        <p:spPr>
          <a:xfrm>
            <a:off x="7673340" y="3324225"/>
            <a:ext cx="420497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"/>
            </a:pPr>
            <a:r>
              <a:rPr lang="zh-CN" altLang="en-US" sz="2000">
                <a:sym typeface="+mn-ea"/>
              </a:rPr>
              <a:t>实现“英雄与部队”前台模块</a:t>
            </a:r>
          </a:p>
          <a:p>
            <a:pPr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None/>
            </a:pPr>
            <a:r>
              <a:rPr lang="zh-CN" altLang="en-US" sz="2000">
                <a:sym typeface="+mn-ea"/>
              </a:rPr>
              <a:t>（V</a:t>
            </a:r>
            <a:r>
              <a:rPr lang="en-US" altLang="zh-CN" sz="2000">
                <a:sym typeface="+mn-ea"/>
              </a:rPr>
              <a:t> / C</a:t>
            </a:r>
            <a:r>
              <a:rPr lang="zh-CN" altLang="en-US" sz="2000">
                <a:sym typeface="+mn-ea"/>
              </a:rPr>
              <a:t>）</a:t>
            </a:r>
            <a:endParaRPr kumimoji="0" lang="zh-CN" altLang="en-US" sz="2000" b="0" i="0" u="none" strike="noStrike" kern="1200" cap="none" spc="0" normalizeH="0" baseline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0" lang="zh-CN" altLang="en-US" sz="2000" b="0" i="0" u="none" strike="noStrike" kern="1200" cap="none" spc="0" normalizeH="0" baseline="0"/>
              <a:t>设计数据库表之间的外键与关联关系（M）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charset="0"/>
              <a:buChar char=""/>
            </a:pPr>
            <a:r>
              <a:rPr kumimoji="0" lang="zh-CN" altLang="en-US" sz="2000" b="0" i="0" u="none" strike="noStrike" kern="1200" cap="none" spc="0" normalizeH="0" baseline="0"/>
              <a:t>完成设计文档和需求文档</a:t>
            </a:r>
          </a:p>
        </p:txBody>
      </p:sp>
      <p:grpSp>
        <p:nvGrpSpPr>
          <p:cNvPr id="39" name="组合 38"/>
          <p:cNvGrpSpPr/>
          <p:nvPr>
            <p:custDataLst>
              <p:tags r:id="rId7"/>
            </p:custDataLst>
          </p:nvPr>
        </p:nvGrpSpPr>
        <p:grpSpPr>
          <a:xfrm rot="300000">
            <a:off x="6282055" y="3173095"/>
            <a:ext cx="1343025" cy="1305560"/>
            <a:chOff x="11222" y="5504"/>
            <a:chExt cx="2736" cy="2605"/>
          </a:xfrm>
        </p:grpSpPr>
        <p:sp>
          <p:nvSpPr>
            <p:cNvPr id="40" name="等腰三角形 39"/>
            <p:cNvSpPr/>
            <p:nvPr>
              <p:custDataLst>
                <p:tags r:id="rId13"/>
              </p:custDataLst>
            </p:nvPr>
          </p:nvSpPr>
          <p:spPr>
            <a:xfrm rot="16020000" flipV="1">
              <a:off x="13394" y="6486"/>
              <a:ext cx="633" cy="495"/>
            </a:xfrm>
            <a:prstGeom prst="triangle">
              <a:avLst/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1" name="不完整圆 26"/>
            <p:cNvSpPr/>
            <p:nvPr>
              <p:custDataLst>
                <p:tags r:id="rId14"/>
              </p:custDataLst>
            </p:nvPr>
          </p:nvSpPr>
          <p:spPr>
            <a:xfrm rot="15780000" flipV="1">
              <a:off x="11222" y="5504"/>
              <a:ext cx="2605" cy="2605"/>
            </a:xfrm>
            <a:prstGeom prst="pie">
              <a:avLst>
                <a:gd name="adj1" fmla="val 18846303"/>
                <a:gd name="adj2" fmla="val 13519900"/>
              </a:avLst>
            </a:prstGeom>
            <a:solidFill>
              <a:srgbClr val="6B15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15"/>
              </p:custDataLst>
            </p:nvPr>
          </p:nvSpPr>
          <p:spPr>
            <a:xfrm rot="15780000" flipV="1">
              <a:off x="11590" y="5873"/>
              <a:ext cx="1869" cy="18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774065" y="1932940"/>
            <a:ext cx="980440" cy="372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/>
              <a:t>吉圆伟</a:t>
            </a:r>
          </a:p>
        </p:txBody>
      </p:sp>
      <p:sp>
        <p:nvSpPr>
          <p:cNvPr id="44" name="文本框 43"/>
          <p:cNvSpPr txBox="1"/>
          <p:nvPr>
            <p:custDataLst>
              <p:tags r:id="rId9"/>
            </p:custDataLst>
          </p:nvPr>
        </p:nvSpPr>
        <p:spPr>
          <a:xfrm>
            <a:off x="6435090" y="1921510"/>
            <a:ext cx="969010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/>
              <a:t>滕一睿</a:t>
            </a:r>
          </a:p>
        </p:txBody>
      </p:sp>
      <p:sp>
        <p:nvSpPr>
          <p:cNvPr id="58" name="文本框 57"/>
          <p:cNvSpPr txBox="1"/>
          <p:nvPr>
            <p:custDataLst>
              <p:tags r:id="rId10"/>
            </p:custDataLst>
          </p:nvPr>
        </p:nvSpPr>
        <p:spPr>
          <a:xfrm>
            <a:off x="760730" y="3646170"/>
            <a:ext cx="951865" cy="3530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/>
              <a:t>丛方昊</a:t>
            </a:r>
          </a:p>
        </p:txBody>
      </p:sp>
      <p:sp>
        <p:nvSpPr>
          <p:cNvPr id="59" name="文本框 58"/>
          <p:cNvSpPr txBox="1"/>
          <p:nvPr>
            <p:custDataLst>
              <p:tags r:id="rId11"/>
            </p:custDataLst>
          </p:nvPr>
        </p:nvSpPr>
        <p:spPr>
          <a:xfrm>
            <a:off x="6446520" y="3636645"/>
            <a:ext cx="984885" cy="3632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/>
              <a:t>刘成蕊</a:t>
            </a:r>
          </a:p>
        </p:txBody>
      </p:sp>
      <p:sp>
        <p:nvSpPr>
          <p:cNvPr id="60" name="文本框 59"/>
          <p:cNvSpPr txBox="1"/>
          <p:nvPr>
            <p:custDataLst>
              <p:tags r:id="rId12"/>
            </p:custDataLst>
          </p:nvPr>
        </p:nvSpPr>
        <p:spPr>
          <a:xfrm>
            <a:off x="1842770" y="1255395"/>
            <a:ext cx="41509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>
                <a:sym typeface="+mn-ea"/>
              </a:rPr>
              <a:t>实现前台首页与互动中心模块（V</a:t>
            </a:r>
            <a:r>
              <a:rPr lang="en-US" altLang="zh-CN" sz="2000">
                <a:sym typeface="+mn-ea"/>
              </a:rPr>
              <a:t> / C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/>
              <a:t>负责前端页面内容组织与布局设计（V）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>
                <a:sym typeface="+mn-ea"/>
              </a:rPr>
              <a:t>搭建并完善后台整体功能（C）</a:t>
            </a:r>
          </a:p>
          <a:p>
            <a:pPr marL="285750" indent="-285750">
              <a:buFont typeface="Wingdings" panose="05000000000000000000" charset="0"/>
              <a:buChar char=""/>
            </a:pPr>
            <a:r>
              <a:rPr lang="zh-CN" altLang="en-US" sz="2000"/>
              <a:t>实现一键部署功能和部署文档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3527425" y="5153660"/>
            <a:ext cx="81102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团队共同完成：</a:t>
            </a:r>
          </a:p>
          <a:p>
            <a:r>
              <a:rPr lang="zh-CN" altLang="en-US" sz="2000"/>
              <a:t>统一后台字段显示规范与外键显示方式（V / C）</a:t>
            </a:r>
          </a:p>
          <a:p>
            <a:r>
              <a:rPr lang="zh-CN" altLang="en-US" sz="2000"/>
              <a:t>填写数据库数据并生成 Model 与 CRUD（M / C）</a:t>
            </a:r>
          </a:p>
          <a:p>
            <a:r>
              <a:rPr lang="zh-CN" altLang="en-US" sz="2000">
                <a:sym typeface="+mn-ea"/>
              </a:rPr>
              <a:t>共同完成</a:t>
            </a:r>
            <a:r>
              <a:rPr lang="en-US" altLang="zh-CN" sz="2000">
                <a:sym typeface="+mn-ea"/>
              </a:rPr>
              <a:t>PPT</a:t>
            </a:r>
            <a:r>
              <a:rPr lang="zh-CN" altLang="en-US" sz="2000">
                <a:sym typeface="+mn-ea"/>
              </a:rPr>
              <a:t>制作</a:t>
            </a:r>
            <a:endParaRPr lang="zh-CN" altLang="en-US" sz="2000"/>
          </a:p>
          <a:p>
            <a:endParaRPr lang="zh-CN" altLang="en-US" sz="2000">
              <a:sym typeface="+mn-ea"/>
            </a:endParaRPr>
          </a:p>
          <a:p>
            <a:endParaRPr lang="zh-CN" altLang="en-US" sz="2000"/>
          </a:p>
        </p:txBody>
      </p:sp>
      <p:sp>
        <p:nvSpPr>
          <p:cNvPr id="62" name="圆角矩形 61"/>
          <p:cNvSpPr/>
          <p:nvPr/>
        </p:nvSpPr>
        <p:spPr>
          <a:xfrm>
            <a:off x="3183255" y="5114925"/>
            <a:ext cx="6082665" cy="1378585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81" y="30943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32947" y="767342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sym typeface="+mn-ea"/>
              </a:rPr>
              <a:t>实现过程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/>
          <p:cNvSpPr/>
          <p:nvPr/>
        </p:nvSpPr>
        <p:spPr>
          <a:xfrm>
            <a:off x="602342" y="3700066"/>
            <a:ext cx="10987315" cy="4209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2095092" y="3514530"/>
            <a:ext cx="804998" cy="804998"/>
          </a:xfrm>
          <a:prstGeom prst="ellipse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3894296" y="3521515"/>
            <a:ext cx="804998" cy="804998"/>
          </a:xfrm>
          <a:prstGeom prst="ellipse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693500" y="3514530"/>
            <a:ext cx="804998" cy="804998"/>
          </a:xfrm>
          <a:prstGeom prst="ellipse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7491950" y="3514530"/>
            <a:ext cx="804998" cy="804998"/>
          </a:xfrm>
          <a:prstGeom prst="ellipse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9339554" y="3514530"/>
            <a:ext cx="804998" cy="804998"/>
          </a:xfrm>
          <a:prstGeom prst="ellipse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6" name="直接连接符 65"/>
          <p:cNvCxnSpPr>
            <a:endCxn id="56" idx="0"/>
          </p:cNvCxnSpPr>
          <p:nvPr/>
        </p:nvCxnSpPr>
        <p:spPr>
          <a:xfrm>
            <a:off x="2497591" y="3219307"/>
            <a:ext cx="0" cy="295223"/>
          </a:xfrm>
          <a:prstGeom prst="line">
            <a:avLst/>
          </a:prstGeom>
          <a:ln w="28575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4296418" y="4259981"/>
            <a:ext cx="0" cy="295223"/>
          </a:xfrm>
          <a:prstGeom prst="line">
            <a:avLst/>
          </a:prstGeom>
          <a:ln w="28575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7894449" y="4259981"/>
            <a:ext cx="0" cy="295223"/>
          </a:xfrm>
          <a:prstGeom prst="line">
            <a:avLst/>
          </a:prstGeom>
          <a:ln w="28575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6095999" y="3219307"/>
            <a:ext cx="0" cy="295223"/>
          </a:xfrm>
          <a:prstGeom prst="line">
            <a:avLst/>
          </a:prstGeom>
          <a:ln w="28575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9742053" y="3219307"/>
            <a:ext cx="0" cy="295223"/>
          </a:xfrm>
          <a:prstGeom prst="line">
            <a:avLst/>
          </a:prstGeom>
          <a:ln w="28575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1264526" y="1450820"/>
            <a:ext cx="24458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数据库结构与页面框架同步设计</a:t>
            </a:r>
          </a:p>
        </p:txBody>
      </p:sp>
      <p:sp>
        <p:nvSpPr>
          <p:cNvPr id="79" name="矩形 78"/>
          <p:cNvSpPr/>
          <p:nvPr/>
        </p:nvSpPr>
        <p:spPr>
          <a:xfrm>
            <a:off x="1274686" y="2068703"/>
            <a:ext cx="2475901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完成数据库表结构设计、字段定义、外键关系建立及 ER 图绘制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3073513" y="4521013"/>
            <a:ext cx="24458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核心数据补充与模型功能生成</a:t>
            </a:r>
          </a:p>
        </p:txBody>
      </p:sp>
      <p:sp>
        <p:nvSpPr>
          <p:cNvPr id="81" name="矩形 80"/>
          <p:cNvSpPr/>
          <p:nvPr/>
        </p:nvSpPr>
        <p:spPr>
          <a:xfrm>
            <a:off x="3110230" y="5170805"/>
            <a:ext cx="2673350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完成各业务数据表的数据补充，并基于数据库结构生成Model 与 CRUD 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6642588" y="4500693"/>
            <a:ext cx="24458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前台功能模块实现与系统整合</a:t>
            </a:r>
          </a:p>
        </p:txBody>
      </p:sp>
      <p:sp>
        <p:nvSpPr>
          <p:cNvPr id="83" name="矩形 82"/>
          <p:cNvSpPr/>
          <p:nvPr/>
        </p:nvSpPr>
        <p:spPr>
          <a:xfrm>
            <a:off x="6683375" y="5170805"/>
            <a:ext cx="2857500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</a:rPr>
              <a:t>完成各前台核心功能模块的开发，同时对后台系统进行整体整合与完善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4873095" y="1424785"/>
            <a:ext cx="24458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后台管理界面规范化优化</a:t>
            </a:r>
          </a:p>
        </p:txBody>
      </p:sp>
      <p:sp>
        <p:nvSpPr>
          <p:cNvPr id="85" name="矩形 84"/>
          <p:cNvSpPr/>
          <p:nvPr/>
        </p:nvSpPr>
        <p:spPr>
          <a:xfrm>
            <a:off x="4873095" y="1992503"/>
            <a:ext cx="2475901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</a:rPr>
              <a:t>对后台规范字段显示方式，隐藏无关字段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8441412" y="1335885"/>
            <a:ext cx="244580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文档整理与成果展示准备</a:t>
            </a:r>
          </a:p>
        </p:txBody>
      </p:sp>
      <p:sp>
        <p:nvSpPr>
          <p:cNvPr id="87" name="矩形 86"/>
          <p:cNvSpPr/>
          <p:nvPr/>
        </p:nvSpPr>
        <p:spPr>
          <a:xfrm>
            <a:off x="8441412" y="1916938"/>
            <a:ext cx="2475901" cy="1170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团队集中完成项目文档撰写、展示 PPT 制作及演示视频录制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145665" y="3745230"/>
            <a:ext cx="889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11.27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17645" y="3740150"/>
            <a:ext cx="746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12.7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46115" y="3716655"/>
            <a:ext cx="794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12.11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537450" y="3734435"/>
            <a:ext cx="857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12.15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401810" y="3734435"/>
            <a:ext cx="746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12.21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864995" y="777240"/>
            <a:ext cx="1928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dirty="0">
                <a:solidFill/>
                <a:latin typeface="等线" panose="02010600030101010101" pitchFamily="2" charset="-122"/>
                <a:ea typeface="等线" panose="02010600030101010101" pitchFamily="2" charset="-122"/>
              </a:rPr>
              <a:t>项目实现时间轴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: 圆角 4"/>
          <p:cNvSpPr/>
          <p:nvPr/>
        </p:nvSpPr>
        <p:spPr>
          <a:xfrm>
            <a:off x="687070" y="697865"/>
            <a:ext cx="11014710" cy="55975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0" cap="flat" cmpd="sng" algn="ctr">
            <a:solidFill>
              <a:srgbClr val="6B15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600710" y="613410"/>
            <a:ext cx="11014710" cy="55975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0" cap="flat" cmpd="sng" algn="ctr">
            <a:solidFill>
              <a:srgbClr val="6B15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514985" y="528955"/>
            <a:ext cx="11014710" cy="55975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0" cap="flat" cmpd="sng" algn="ctr">
            <a:solidFill>
              <a:srgbClr val="6B15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149985" y="5154295"/>
            <a:ext cx="9746615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687070" y="5250180"/>
            <a:ext cx="10734675" cy="798195"/>
          </a:xfrm>
          <a:prstGeom prst="roundRect">
            <a:avLst/>
          </a:prstGeom>
          <a:noFill/>
          <a:ln w="12700" cmpd="sng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14070" y="5393690"/>
            <a:ext cx="11015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展示了从项目创立到结束，每位组员的</a:t>
            </a:r>
            <a:r>
              <a:rPr lang="en-US" altLang="zh-CN" sz="2400"/>
              <a:t>github</a:t>
            </a:r>
            <a:r>
              <a:rPr lang="zh-CN" altLang="en-US" sz="2400"/>
              <a:t>提交记录，形成完整开发时间表</a:t>
            </a:r>
          </a:p>
        </p:txBody>
      </p:sp>
      <p:pic>
        <p:nvPicPr>
          <p:cNvPr id="20" name="图片 19" descr="008a4c9164b7cf6ab559b6d155820e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10" y="548005"/>
            <a:ext cx="5190490" cy="4510405"/>
          </a:xfrm>
          <a:prstGeom prst="rect">
            <a:avLst/>
          </a:prstGeom>
        </p:spPr>
      </p:pic>
      <p:pic>
        <p:nvPicPr>
          <p:cNvPr id="21" name="图片 20" descr="824d40dd3205ffcebf1f0c705630b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365" y="528955"/>
            <a:ext cx="5815965" cy="4530090"/>
          </a:xfrm>
          <a:prstGeom prst="rect">
            <a:avLst/>
          </a:prstGeom>
        </p:spPr>
      </p:pic>
      <p:pic>
        <p:nvPicPr>
          <p:cNvPr id="22" name="图片 21" descr="0c3cc7831f58c74b1e72ffbbf7c4f2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35" y="546100"/>
            <a:ext cx="5248275" cy="4493260"/>
          </a:xfrm>
          <a:prstGeom prst="rect">
            <a:avLst/>
          </a:prstGeom>
        </p:spPr>
      </p:pic>
      <p:pic>
        <p:nvPicPr>
          <p:cNvPr id="23" name="图片 22" descr="ae384feba7625288699314d2ae63d2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4685" y="548005"/>
            <a:ext cx="5794375" cy="4509770"/>
          </a:xfrm>
          <a:prstGeom prst="rect">
            <a:avLst/>
          </a:prstGeom>
        </p:spPr>
      </p:pic>
      <p:pic>
        <p:nvPicPr>
          <p:cNvPr id="10" name="图片 9" descr="25755a0c3c87173a071e4ded2a109e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635" y="623570"/>
            <a:ext cx="5999480" cy="4498340"/>
          </a:xfrm>
          <a:prstGeom prst="rect">
            <a:avLst/>
          </a:prstGeom>
        </p:spPr>
      </p:pic>
      <p:pic>
        <p:nvPicPr>
          <p:cNvPr id="17" name="图片 16" descr="ad0c1a8f38d8f859bd9a28ac4b76d6b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115" y="623570"/>
            <a:ext cx="4246245" cy="3336925"/>
          </a:xfrm>
          <a:prstGeom prst="rect">
            <a:avLst/>
          </a:prstGeom>
        </p:spPr>
      </p:pic>
      <p:pic>
        <p:nvPicPr>
          <p:cNvPr id="19" name="图片 18" descr="截屏2025-12-23 17.11.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6115" y="3960495"/>
            <a:ext cx="4246245" cy="1047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: 圆角 4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6096000" y="2248071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第三章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96000" y="3110230"/>
            <a:ext cx="40779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项目页面展示</a:t>
            </a:r>
          </a:p>
        </p:txBody>
      </p:sp>
      <p:pic>
        <p:nvPicPr>
          <p:cNvPr id="9" name="Picture 8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82" y="1922085"/>
            <a:ext cx="2851218" cy="28512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81" y="250169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第三章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1085" y="7603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界面展示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66685" y="1976282"/>
            <a:ext cx="4332089" cy="166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采用红白色系扁平化设计，构建清晰直观的视觉层次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模块化分区展示，集成了全站核心功能入口，并通过实时滚动公告确保重要信息即时触达用户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193800" y="1246919"/>
            <a:ext cx="3904974" cy="0"/>
          </a:xfrm>
          <a:prstGeom prst="line">
            <a:avLst/>
          </a:prstGeom>
          <a:ln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904875" y="1248315"/>
            <a:ext cx="538385" cy="0"/>
          </a:xfrm>
          <a:prstGeom prst="line">
            <a:avLst/>
          </a:prstGeom>
          <a:ln w="38100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9950" y="1396977"/>
            <a:ext cx="474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首页展示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05205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71" y="3648076"/>
            <a:ext cx="4535204" cy="246347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273" y="634952"/>
            <a:ext cx="4848224" cy="263350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562724" y="3366932"/>
            <a:ext cx="4814773" cy="1029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界面具备完整的响应式交互。各子模块紧密结合，支持鼠标悬停预览详情，点击即可无缝跳转至相应子页面，保障了流畅的导航体验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880" y="2116659"/>
            <a:ext cx="1826348" cy="99205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091" y="4389472"/>
            <a:ext cx="1995409" cy="182777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1203" y="4593582"/>
            <a:ext cx="2114472" cy="16461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81" y="250169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第三章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1085" y="7603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界面展示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19174" y="1881032"/>
            <a:ext cx="4467226" cy="1349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使用红黑色调，营造庄重、肃穆历史氛围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采用 “时间轴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地图”的时空融合方式，将历史事件置于具体的时间与空间坐标中，呈现更立体的认知视角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193800" y="1246919"/>
            <a:ext cx="3904974" cy="0"/>
          </a:xfrm>
          <a:prstGeom prst="line">
            <a:avLst/>
          </a:prstGeom>
          <a:ln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904875" y="1248315"/>
            <a:ext cx="538385" cy="0"/>
          </a:xfrm>
          <a:prstGeom prst="line">
            <a:avLst/>
          </a:prstGeom>
          <a:ln w="38100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9950" y="1396977"/>
            <a:ext cx="474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事件模块展示</a:t>
            </a:r>
            <a:endParaRPr lang="zh-CN" altLang="en-US" b="1" dirty="0">
              <a:solidFill>
                <a:srgbClr val="6B1554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05205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448424" y="3214532"/>
            <a:ext cx="4105275" cy="1349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支持用户通过滚轮缩放与拖拽移动探索地图，点击高亮的交互方式让用户轻松查看任一事件的详细始末，实现了从概览到深度的探索路径</a:t>
            </a:r>
            <a:endParaRPr lang="en-US" altLang="zh-CN" sz="1600" spc="100" dirty="0">
              <a:solidFill>
                <a:schemeClr val="tx1">
                  <a:lumMod val="60000"/>
                  <a:lumOff val="40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4" y="3331067"/>
            <a:ext cx="5093198" cy="2766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730" y="859502"/>
            <a:ext cx="4105275" cy="22299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380" y="4625566"/>
            <a:ext cx="3812298" cy="14720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79" y="308163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第三章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1085" y="7603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界面展示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19174" y="1976282"/>
            <a:ext cx="4491687" cy="1349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通过对比叙事的方式，展现反法西斯阵营与法西斯的对垒格局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结合战略地图整体展现抗战形势，帮助用户理解全局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193800" y="1246919"/>
            <a:ext cx="3904974" cy="0"/>
          </a:xfrm>
          <a:prstGeom prst="line">
            <a:avLst/>
          </a:prstGeom>
          <a:ln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904875" y="1248315"/>
            <a:ext cx="538385" cy="0"/>
          </a:xfrm>
          <a:prstGeom prst="line">
            <a:avLst/>
          </a:prstGeom>
          <a:ln w="38100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9950" y="1396977"/>
            <a:ext cx="474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英雄与部队模块展示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05205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1" y="3541252"/>
            <a:ext cx="2672489" cy="222469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62607"/>
            <a:ext cx="4491687" cy="243983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651" y="3542455"/>
            <a:ext cx="2595474" cy="2224692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6095999" y="3100232"/>
            <a:ext cx="4362451" cy="709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同时聚焦于个体英雄的光辉事迹，从宏观格局深入到感人细节，展现历史的温度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430" y="3809850"/>
            <a:ext cx="3487572" cy="25720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81" y="250169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第三章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1085" y="7603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界面展示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19174" y="1976282"/>
            <a:ext cx="3702481" cy="166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延续红、金、米白主色调，共同营造出庄重、温暖、崇高的线上纪念氛围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支持动态刷新推荐精选的纪念作品与活动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193800" y="1246919"/>
            <a:ext cx="3904974" cy="0"/>
          </a:xfrm>
          <a:prstGeom prst="line">
            <a:avLst/>
          </a:prstGeom>
          <a:ln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904875" y="1248315"/>
            <a:ext cx="538385" cy="0"/>
          </a:xfrm>
          <a:prstGeom prst="line">
            <a:avLst/>
          </a:prstGeom>
          <a:ln w="38100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9950" y="1396977"/>
            <a:ext cx="474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纪念馆模块展示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05205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83" y="3702248"/>
            <a:ext cx="3197629" cy="25773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159" y="960413"/>
            <a:ext cx="2761966" cy="290399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904" y="980222"/>
            <a:ext cx="2770697" cy="266594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7679" y="3896332"/>
            <a:ext cx="2364922" cy="2332963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8525159" y="4128932"/>
            <a:ext cx="2761966" cy="1669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用户可点击阅览数据库中收录的丰富内容，并支持具体呈现单个作品与活动的全部细节，满足深度了解的需求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81" y="250169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第三章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1085" y="7603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界面展示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19174" y="1976282"/>
            <a:ext cx="3702481" cy="1029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将抗战历史知识设计成选择题，以答题挑战的形式增强用户参与感与记忆点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193800" y="1246919"/>
            <a:ext cx="3904974" cy="0"/>
          </a:xfrm>
          <a:prstGeom prst="line">
            <a:avLst/>
          </a:prstGeom>
          <a:ln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904875" y="1248315"/>
            <a:ext cx="538385" cy="0"/>
          </a:xfrm>
          <a:prstGeom prst="line">
            <a:avLst/>
          </a:prstGeom>
          <a:ln w="38100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9950" y="1396977"/>
            <a:ext cx="474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互动模块展示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05205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85" y="3005987"/>
            <a:ext cx="2546753" cy="3416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655" y="1724050"/>
            <a:ext cx="3461026" cy="33005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71999" y="5233832"/>
            <a:ext cx="3702481" cy="1029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我们为用户设计预定义身份，鼓励用户在网页上留下自己的感悟与足迹，形成集体记忆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05824" y="1881032"/>
            <a:ext cx="3461027" cy="38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关于我们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662" y="2418851"/>
            <a:ext cx="2995851" cy="28373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后端支持数据搜索</a:t>
            </a:r>
            <a:endParaRPr lang="en-US" dirty="0"/>
          </a:p>
        </p:txBody>
      </p:sp>
      <p:sp>
        <p:nvSpPr>
          <p:cNvPr id="3" name="矩形: 圆角 2"/>
          <p:cNvSpPr/>
          <p:nvPr/>
        </p:nvSpPr>
        <p:spPr>
          <a:xfrm>
            <a:off x="272981" y="250169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第三章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1085" y="7603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界面展示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19174" y="1976282"/>
            <a:ext cx="4314825" cy="2310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我们还维护了稳定高效、利于维护的后端系统，实现对主要数据表的增、删、改、查操作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在添加或编辑数据时，系统会智能加载已有的部队列表，通过下拉菜单选择，避免手动输入错误，保证了数据的规范性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193800" y="1246919"/>
            <a:ext cx="3904974" cy="0"/>
          </a:xfrm>
          <a:prstGeom prst="line">
            <a:avLst/>
          </a:prstGeom>
          <a:ln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904875" y="1248315"/>
            <a:ext cx="538385" cy="0"/>
          </a:xfrm>
          <a:prstGeom prst="line">
            <a:avLst/>
          </a:prstGeom>
          <a:ln w="38100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9950" y="1396977"/>
            <a:ext cx="4744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后端界面展示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05205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4C340A6-A6E5-5CD2-56F3-57113340F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004" y="4324200"/>
            <a:ext cx="3620770" cy="19667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7613CB-E1DE-D136-E57C-0223B2700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49" y="1074660"/>
            <a:ext cx="2815004" cy="152908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2D6E03D-C002-37AE-AC79-85E3B394FC59}"/>
              </a:ext>
            </a:extLst>
          </p:cNvPr>
          <p:cNvSpPr/>
          <p:nvPr/>
        </p:nvSpPr>
        <p:spPr>
          <a:xfrm>
            <a:off x="5962649" y="3795557"/>
            <a:ext cx="4953001" cy="38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850001-146D-389B-AD53-AC5EDB945959}"/>
              </a:ext>
            </a:extLst>
          </p:cNvPr>
          <p:cNvSpPr/>
          <p:nvPr/>
        </p:nvSpPr>
        <p:spPr>
          <a:xfrm>
            <a:off x="5514974" y="2785907"/>
            <a:ext cx="5219701" cy="1349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我们还支持对数据的搜索与划分</a:t>
            </a:r>
            <a:r>
              <a:rPr lang="en-US" altLang="zh-CN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,</a:t>
            </a: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以及快捷的新建，便于对整体的把控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algn="just" hangingPunct="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后端支持团队作业和个人作业的直接下载，也可以从中看到我们的团队介绍</a:t>
            </a:r>
            <a:endParaRPr lang="en-US" altLang="zh-CN" sz="1600" spc="1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19D5CC9-7A5A-E65F-E752-FC0995ACB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767" y="1061567"/>
            <a:ext cx="1971677" cy="15421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46E6F0-F7EA-FF1F-5D54-EB57E2A1C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9882" y="4182363"/>
            <a:ext cx="2485418" cy="19667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7C40540-5746-0EF6-F533-F482F76FC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2238" y="3851345"/>
            <a:ext cx="2607611" cy="106904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F47C71C-7202-2B5C-0040-4557960BF0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4711" y="4959712"/>
            <a:ext cx="2607612" cy="14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4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圆角 9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925267" y="959540"/>
            <a:ext cx="171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目录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8" name="图形 17"/>
          <p:cNvPicPr/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1" y="4402206"/>
            <a:ext cx="431219" cy="406809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1931081" y="434786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第三章</a:t>
            </a: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3547978" y="4347866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项目网页展示</a:t>
            </a:r>
          </a:p>
        </p:txBody>
      </p:sp>
      <p:pic>
        <p:nvPicPr>
          <p:cNvPr id="21" name="图形 20"/>
          <p:cNvPicPr/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98" y="4429309"/>
            <a:ext cx="509090" cy="480272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5"/>
            </p:custDataLst>
          </p:nvPr>
        </p:nvSpPr>
        <p:spPr>
          <a:xfrm>
            <a:off x="7523305" y="440220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第四章</a:t>
            </a:r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9302823" y="440220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项目总结</a:t>
            </a:r>
          </a:p>
        </p:txBody>
      </p:sp>
      <p:pic>
        <p:nvPicPr>
          <p:cNvPr id="15" name="图形 14"/>
          <p:cNvPicPr/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98" y="2518602"/>
            <a:ext cx="509089" cy="480271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7523305" y="250207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第二章</a:t>
            </a: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9302823" y="2502071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项目实现</a:t>
            </a:r>
          </a:p>
        </p:txBody>
      </p:sp>
      <p:pic>
        <p:nvPicPr>
          <p:cNvPr id="12" name="图形 11"/>
          <p:cNvPicPr/>
          <p:nvPr>
            <p:custDataLst>
              <p:tags r:id="rId10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36" y="2578778"/>
            <a:ext cx="477438" cy="450412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11"/>
            </p:custDataLst>
          </p:nvPr>
        </p:nvSpPr>
        <p:spPr>
          <a:xfrm>
            <a:off x="1931081" y="25020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第一章</a:t>
            </a: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3448918" y="2518582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项目背景与设计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638967" y="1364524"/>
            <a:ext cx="182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: 圆角 4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6096000" y="224807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四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96000" y="3110451"/>
            <a:ext cx="33246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项目总结</a:t>
            </a:r>
          </a:p>
        </p:txBody>
      </p:sp>
      <p:pic>
        <p:nvPicPr>
          <p:cNvPr id="10" name="Picture 9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82" y="1922085"/>
            <a:ext cx="2851218" cy="28512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: 圆角 3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组合 17"/>
          <p:cNvGrpSpPr/>
          <p:nvPr>
            <p:custDataLst>
              <p:tags r:id="rId1"/>
            </p:custDataLst>
          </p:nvPr>
        </p:nvGrpSpPr>
        <p:grpSpPr>
          <a:xfrm>
            <a:off x="647383" y="1996686"/>
            <a:ext cx="2505566" cy="3952693"/>
            <a:chOff x="647383" y="2159246"/>
            <a:chExt cx="2505566" cy="3952693"/>
          </a:xfrm>
        </p:grpSpPr>
        <p:sp>
          <p:nvSpPr>
            <p:cNvPr id="140" name="矩形 139"/>
            <p:cNvSpPr/>
            <p:nvPr>
              <p:custDataLst>
                <p:tags r:id="rId20"/>
              </p:custDataLst>
            </p:nvPr>
          </p:nvSpPr>
          <p:spPr>
            <a:xfrm>
              <a:off x="660071" y="3262734"/>
              <a:ext cx="2492878" cy="2849205"/>
            </a:xfrm>
            <a:prstGeom prst="rect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330200" dist="711200" dir="5400000" sx="80000" sy="80000" algn="t" rotWithShape="0">
                <a:schemeClr val="accent1"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57" name="文本框 156"/>
            <p:cNvSpPr txBox="1"/>
            <p:nvPr>
              <p:custDataLst>
                <p:tags r:id="rId21"/>
              </p:custDataLst>
            </p:nvPr>
          </p:nvSpPr>
          <p:spPr>
            <a:xfrm>
              <a:off x="647383" y="3669276"/>
              <a:ext cx="2485390" cy="2306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核心主题：纪念抗战胜利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 80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周年数字文博项目</a:t>
              </a:r>
            </a:p>
            <a:p>
              <a:pPr marL="285750" marR="0" lvl="0" indent="-28575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解决痛点：突破实体馆时空限制，数字化存证史料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。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58813" y="2159246"/>
              <a:ext cx="2492878" cy="1266163"/>
              <a:chOff x="658813" y="2159246"/>
              <a:chExt cx="2492878" cy="1266163"/>
            </a:xfrm>
          </p:grpSpPr>
          <p:sp>
            <p:nvSpPr>
              <p:cNvPr id="141" name="矩形: 对角圆角 140"/>
              <p:cNvSpPr/>
              <p:nvPr>
                <p:custDataLst>
                  <p:tags r:id="rId22"/>
                </p:custDataLst>
              </p:nvPr>
            </p:nvSpPr>
            <p:spPr>
              <a:xfrm>
                <a:off x="658813" y="2159246"/>
                <a:ext cx="2492878" cy="1266163"/>
              </a:xfrm>
              <a:prstGeom prst="round2DiagRect">
                <a:avLst/>
              </a:prstGeom>
              <a:solidFill>
                <a:srgbClr val="6B1554"/>
              </a:solidFill>
              <a:ln>
                <a:noFill/>
              </a:ln>
              <a:effectLst>
                <a:outerShdw blurRad="127000" dist="165100" dir="5400000" sx="90000" sy="90000" algn="t" rotWithShape="0">
                  <a:schemeClr val="accent1">
                    <a:alpha val="41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黑体 CN Regular" panose="020B0500000000000000" pitchFamily="34" charset="-122"/>
                  <a:ea typeface="思源黑体 CN Regular"/>
                  <a:cs typeface="+mn-cs"/>
                </a:endParaRPr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1188961" y="2353312"/>
                <a:ext cx="1632211" cy="926153"/>
                <a:chOff x="1188961" y="2353312"/>
                <a:chExt cx="1632211" cy="926153"/>
              </a:xfrm>
            </p:grpSpPr>
            <p:sp>
              <p:nvSpPr>
                <p:cNvPr id="146" name="文本框 145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1188961" y="2728903"/>
                  <a:ext cx="1632211" cy="55056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zh-CN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ea"/>
                      <a:ea typeface="+mj-ea"/>
                      <a:cs typeface="+mn-cs"/>
                    </a:rPr>
                    <a:t>项目定位</a:t>
                  </a:r>
                </a:p>
              </p:txBody>
            </p:sp>
            <p:sp>
              <p:nvSpPr>
                <p:cNvPr id="5" name="文本框 4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1678972" y="2353312"/>
                  <a:ext cx="452560" cy="466538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+mj-lt"/>
                      <a:ea typeface="+mj-ea"/>
                      <a:cs typeface="+mn-cs"/>
                    </a:rPr>
                    <a:t>01</a:t>
                  </a:r>
                  <a:endPara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j-ea"/>
                    <a:cs typeface="+mn-cs"/>
                  </a:endParaRPr>
                </a:p>
              </p:txBody>
            </p:sp>
          </p:grpSp>
        </p:grpSp>
      </p:grpSp>
      <p:grpSp>
        <p:nvGrpSpPr>
          <p:cNvPr id="20" name="组合 19"/>
          <p:cNvGrpSpPr/>
          <p:nvPr>
            <p:custDataLst>
              <p:tags r:id="rId2"/>
            </p:custDataLst>
          </p:nvPr>
        </p:nvGrpSpPr>
        <p:grpSpPr>
          <a:xfrm>
            <a:off x="3435765" y="1996497"/>
            <a:ext cx="2513833" cy="3952693"/>
            <a:chOff x="3434495" y="1759642"/>
            <a:chExt cx="2513833" cy="3952693"/>
          </a:xfrm>
        </p:grpSpPr>
        <p:sp>
          <p:nvSpPr>
            <p:cNvPr id="137" name="矩形 136"/>
            <p:cNvSpPr/>
            <p:nvPr>
              <p:custDataLst>
                <p:tags r:id="rId15"/>
              </p:custDataLst>
            </p:nvPr>
          </p:nvSpPr>
          <p:spPr>
            <a:xfrm>
              <a:off x="3455450" y="2863130"/>
              <a:ext cx="2492878" cy="2849205"/>
            </a:xfrm>
            <a:prstGeom prst="rect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330200" dist="711200" dir="5400000" sx="80000" sy="80000" algn="t" rotWithShape="0">
                <a:schemeClr val="accent1"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42" name="矩形: 对角圆角 141"/>
            <p:cNvSpPr/>
            <p:nvPr>
              <p:custDataLst>
                <p:tags r:id="rId16"/>
              </p:custDataLst>
            </p:nvPr>
          </p:nvSpPr>
          <p:spPr>
            <a:xfrm>
              <a:off x="3455450" y="1759642"/>
              <a:ext cx="2492878" cy="1266163"/>
            </a:xfrm>
            <a:prstGeom prst="round2DiagRect">
              <a:avLst/>
            </a:prstGeom>
            <a:solidFill>
              <a:srgbClr val="6B1554"/>
            </a:solidFill>
            <a:ln>
              <a:noFill/>
            </a:ln>
            <a:effectLst>
              <a:outerShdw blurRad="127000" dist="165100" dir="5400000" sx="90000" sy="90000" algn="t" rotWithShape="0">
                <a:schemeClr val="accent1"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/>
              </a:endParaRPr>
            </a:p>
          </p:txBody>
        </p:sp>
        <p:sp>
          <p:nvSpPr>
            <p:cNvPr id="158" name="文本框 157"/>
            <p:cNvSpPr txBox="1"/>
            <p:nvPr>
              <p:custDataLst>
                <p:tags r:id="rId17"/>
              </p:custDataLst>
            </p:nvPr>
          </p:nvSpPr>
          <p:spPr>
            <a:xfrm>
              <a:off x="3434495" y="3269672"/>
              <a:ext cx="2513330" cy="2306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开发框架：基于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Yii2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框架开发，以及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MVC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三层架构设计。</a:t>
              </a:r>
            </a:p>
            <a:p>
              <a:pPr marL="342900" marR="0" lvl="0" indent="-3429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charset="0"/>
                <a:buChar char="Ø"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数据驱动：设计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 11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个核心表，涵盖战役、英雄等维度。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3985598" y="1953708"/>
              <a:ext cx="1582946" cy="871764"/>
              <a:chOff x="3985598" y="1953708"/>
              <a:chExt cx="1582946" cy="871764"/>
            </a:xfrm>
          </p:grpSpPr>
          <p:sp>
            <p:nvSpPr>
              <p:cNvPr id="149" name="文本框 148"/>
              <p:cNvSpPr txBox="1"/>
              <p:nvPr>
                <p:custDataLst>
                  <p:tags r:id="rId18"/>
                </p:custDataLst>
              </p:nvPr>
            </p:nvSpPr>
            <p:spPr>
              <a:xfrm>
                <a:off x="3985598" y="2329299"/>
                <a:ext cx="1582946" cy="49617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技术架构</a:t>
                </a:r>
              </a:p>
            </p:txBody>
          </p:sp>
          <p:sp>
            <p:nvSpPr>
              <p:cNvPr id="6" name="文本框 5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4446274" y="1953708"/>
                <a:ext cx="511230" cy="4665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j-ea"/>
                    <a:cs typeface="+mn-cs"/>
                  </a:rPr>
                  <a:t>02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</p:grpSp>
      </p:grp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6252086" y="1996686"/>
            <a:ext cx="2492878" cy="3952693"/>
            <a:chOff x="6252086" y="2159246"/>
            <a:chExt cx="2492878" cy="3952693"/>
          </a:xfrm>
        </p:grpSpPr>
        <p:sp>
          <p:nvSpPr>
            <p:cNvPr id="138" name="矩形 137"/>
            <p:cNvSpPr/>
            <p:nvPr>
              <p:custDataLst>
                <p:tags r:id="rId11"/>
              </p:custDataLst>
            </p:nvPr>
          </p:nvSpPr>
          <p:spPr>
            <a:xfrm>
              <a:off x="6252086" y="3262734"/>
              <a:ext cx="2492878" cy="2849205"/>
            </a:xfrm>
            <a:prstGeom prst="rect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330200" dist="711200" dir="5400000" sx="80000" sy="80000" algn="t" rotWithShape="0">
                <a:schemeClr val="accent1"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43" name="矩形: 对角圆角 142"/>
            <p:cNvSpPr/>
            <p:nvPr>
              <p:custDataLst>
                <p:tags r:id="rId12"/>
              </p:custDataLst>
            </p:nvPr>
          </p:nvSpPr>
          <p:spPr>
            <a:xfrm>
              <a:off x="6252086" y="2159246"/>
              <a:ext cx="2492878" cy="1266163"/>
            </a:xfrm>
            <a:prstGeom prst="round2DiagRect">
              <a:avLst/>
            </a:prstGeom>
            <a:solidFill>
              <a:srgbClr val="6B1554"/>
            </a:solidFill>
            <a:ln>
              <a:noFill/>
            </a:ln>
            <a:effectLst>
              <a:outerShdw blurRad="127000" dist="165100" dir="5400000" sx="90000" sy="90000" algn="t" rotWithShape="0">
                <a:schemeClr val="accent1"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782234" y="2353312"/>
              <a:ext cx="1587816" cy="869090"/>
              <a:chOff x="6782234" y="2353312"/>
              <a:chExt cx="1587816" cy="869090"/>
            </a:xfrm>
          </p:grpSpPr>
          <p:sp>
            <p:nvSpPr>
              <p:cNvPr id="155" name="文本框 154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782234" y="2728903"/>
                <a:ext cx="1587816" cy="49349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功能创新</a:t>
                </a: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7245892" y="2353312"/>
                <a:ext cx="505267" cy="4665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j-ea"/>
                    <a:cs typeface="+mn-cs"/>
                  </a:rPr>
                  <a:t>03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</p:grpSp>
      </p:grpSp>
      <p:grpSp>
        <p:nvGrpSpPr>
          <p:cNvPr id="22" name="组合 21"/>
          <p:cNvGrpSpPr/>
          <p:nvPr>
            <p:custDataLst>
              <p:tags r:id="rId4"/>
            </p:custDataLst>
          </p:nvPr>
        </p:nvGrpSpPr>
        <p:grpSpPr>
          <a:xfrm>
            <a:off x="9046830" y="1969192"/>
            <a:ext cx="2494136" cy="3952693"/>
            <a:chOff x="9047465" y="1759642"/>
            <a:chExt cx="2494136" cy="3952693"/>
          </a:xfrm>
        </p:grpSpPr>
        <p:sp>
          <p:nvSpPr>
            <p:cNvPr id="139" name="矩形 138"/>
            <p:cNvSpPr/>
            <p:nvPr>
              <p:custDataLst>
                <p:tags r:id="rId7"/>
              </p:custDataLst>
            </p:nvPr>
          </p:nvSpPr>
          <p:spPr>
            <a:xfrm>
              <a:off x="9047465" y="2863130"/>
              <a:ext cx="2492878" cy="2849205"/>
            </a:xfrm>
            <a:prstGeom prst="rect">
              <a:avLst/>
            </a:prstGeom>
            <a:solidFill>
              <a:schemeClr val="bg1"/>
            </a:solidFill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40000"/>
                    </a:schemeClr>
                  </a:gs>
                </a:gsLst>
                <a:lin ang="5400000" scaled="1"/>
                <a:tileRect/>
              </a:gradFill>
            </a:ln>
            <a:effectLst>
              <a:outerShdw blurRad="330200" dist="711200" dir="5400000" sx="80000" sy="80000" algn="t" rotWithShape="0">
                <a:schemeClr val="accent1">
                  <a:alpha val="1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/>
                <a:cs typeface="+mn-cs"/>
              </a:endParaRPr>
            </a:p>
          </p:txBody>
        </p:sp>
        <p:sp>
          <p:nvSpPr>
            <p:cNvPr id="144" name="矩形: 对角圆角 143"/>
            <p:cNvSpPr/>
            <p:nvPr>
              <p:custDataLst>
                <p:tags r:id="rId8"/>
              </p:custDataLst>
            </p:nvPr>
          </p:nvSpPr>
          <p:spPr>
            <a:xfrm>
              <a:off x="9048723" y="1759642"/>
              <a:ext cx="2492878" cy="1266163"/>
            </a:xfrm>
            <a:prstGeom prst="round2DiagRect">
              <a:avLst/>
            </a:prstGeom>
            <a:solidFill>
              <a:srgbClr val="6B1554"/>
            </a:solidFill>
            <a:ln>
              <a:noFill/>
            </a:ln>
            <a:effectLst>
              <a:outerShdw blurRad="127000" dist="165100" dir="5400000" sx="90000" sy="90000" algn="t" rotWithShape="0">
                <a:schemeClr val="accent1">
                  <a:alpha val="4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思源黑体 CN Regular" panose="020B0500000000000000" pitchFamily="34" charset="-122"/>
                <a:ea typeface="思源黑体 CN Regular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578871" y="1953708"/>
              <a:ext cx="1581276" cy="871744"/>
              <a:chOff x="9578871" y="1953708"/>
              <a:chExt cx="1581276" cy="871744"/>
            </a:xfrm>
          </p:grpSpPr>
          <p:sp>
            <p:nvSpPr>
              <p:cNvPr id="152" name="文本框 151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9578871" y="2329299"/>
                <a:ext cx="1581276" cy="49615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ea"/>
                    <a:ea typeface="+mj-ea"/>
                    <a:cs typeface="+mn-cs"/>
                  </a:rPr>
                  <a:t>团队合作</a:t>
                </a: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10038521" y="1953708"/>
                <a:ext cx="513282" cy="46653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j-lt"/>
                    <a:ea typeface="+mj-ea"/>
                    <a:cs typeface="+mn-cs"/>
                  </a:rPr>
                  <a:t>04</a:t>
                </a: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j-ea"/>
                  <a:cs typeface="+mn-cs"/>
                </a:endParaRPr>
              </a:p>
            </p:txBody>
          </p:sp>
        </p:grpSp>
      </p:grpSp>
      <p:sp>
        <p:nvSpPr>
          <p:cNvPr id="14" name="文本框 1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第四章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101085" y="7603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项目总结</a:t>
            </a: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1193800" y="1246919"/>
            <a:ext cx="3904974" cy="0"/>
          </a:xfrm>
          <a:prstGeom prst="line">
            <a:avLst/>
          </a:prstGeom>
          <a:ln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904875" y="1248315"/>
            <a:ext cx="538385" cy="0"/>
          </a:xfrm>
          <a:prstGeom prst="line">
            <a:avLst/>
          </a:prstGeom>
          <a:ln w="38100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205205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>
            <p:custDataLst>
              <p:tags r:id="rId5"/>
            </p:custDataLst>
          </p:nvPr>
        </p:nvSpPr>
        <p:spPr>
          <a:xfrm>
            <a:off x="6307138" y="3506716"/>
            <a:ext cx="2485390" cy="2306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时空设计：创新实现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时间轴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+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地图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”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的交互式探索。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内容设计：集成英雄集锦、部队风采及网上纪念馆，答题设计。</a:t>
            </a:r>
          </a:p>
        </p:txBody>
      </p:sp>
      <p:sp>
        <p:nvSpPr>
          <p:cNvPr id="25" name="文本框 24"/>
          <p:cNvSpPr txBox="1"/>
          <p:nvPr>
            <p:custDataLst>
              <p:tags r:id="rId6"/>
            </p:custDataLst>
          </p:nvPr>
        </p:nvSpPr>
        <p:spPr>
          <a:xfrm>
            <a:off x="9059228" y="3506716"/>
            <a:ext cx="2485390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协同开发：团队通过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 GitHub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协作，形成完整开发日志。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并肩作战：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全体成员齐心协力，共同排查解决问题，完成项目。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: 圆角 4"/>
          <p:cNvSpPr/>
          <p:nvPr/>
        </p:nvSpPr>
        <p:spPr>
          <a:xfrm>
            <a:off x="1396365" y="1279525"/>
            <a:ext cx="9960610" cy="485775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0" cap="flat" cmpd="sng" algn="ctr">
            <a:solidFill>
              <a:srgbClr val="6B15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310005" y="1195070"/>
            <a:ext cx="9950450" cy="482473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0" cap="flat" cmpd="sng" algn="ctr">
            <a:solidFill>
              <a:srgbClr val="6B15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224280" y="1110615"/>
            <a:ext cx="9859010" cy="475678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31750" cap="flat" cmpd="sng" algn="ctr">
            <a:solidFill>
              <a:srgbClr val="6B15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279374" y="2311804"/>
            <a:ext cx="763325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600" spc="130" dirty="0">
              <a:solidFill>
                <a:srgbClr val="00000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TextBox 38" descr="e7d195523061f1c09e9d68d7cf438b91ef959ecb14fc25d26BBA7F7DBC18E55DFF4014AF651F0BF2569D4B6C1DA7F1A4683A481403BD872FC687266AD13265C1DE7C373772FD8728ABDD69ADD03BFF5BE2862BC891DBB79E18FD61712FE23F67B60ED145344A5F6796FDB0D6E7341B73A4E64E1B81AE0A4EA80BC639DEFCC56FBB1C8095BD40FB585CB21CB06B382855"/>
          <p:cNvSpPr txBox="1"/>
          <p:nvPr/>
        </p:nvSpPr>
        <p:spPr>
          <a:xfrm>
            <a:off x="4946936" y="1285590"/>
            <a:ext cx="219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n w="6350">
                  <a:noFill/>
                </a:ln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致 谢</a:t>
            </a:r>
            <a:endParaRPr lang="en-US" altLang="zh-CN" sz="5400" b="1" dirty="0">
              <a:ln w="6350">
                <a:noFill/>
              </a:ln>
              <a:solidFill>
                <a:srgbClr val="0070C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9400" y="2174875"/>
            <a:ext cx="936434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在本项目的开发与结项之际，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“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方圆双睿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”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团队向所有提供支持与帮助的个人和机构致以最诚挚的谢意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：</a:t>
            </a:r>
          </a:p>
          <a:p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感谢指导教师乜鹏老师：感谢乜老师在《互联网数据库开发》课程中提供的悉心指导与技术建议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，您的专业见解为我们系统的架构设计与功能实现提供了关键方向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。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感谢团队成员：感谢团队每位成员的辛勤付出与通力合作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。在紧张的开发周期内，大家各司其职、攻坚克难，共同完成了这一具有社会意义的项目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。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特别鸣谢：感谢新华网等数字文博案例提供的设计灵感</a:t>
            </a:r>
            <a:r>
              <a:rPr lang="en-US" altLang="zh-CN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 </a:t>
            </a:r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，以及为抗战历史研究提供珍贵史料的所有研究者。</a:t>
            </a:r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endParaRPr lang="en-US" altLang="zh-CN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  <a:p>
            <a:r>
              <a:rPr lang="zh-CN" altLang="en-US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铭记历史，砥砺前行。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: 圆角 9"/>
          <p:cNvSpPr/>
          <p:nvPr/>
        </p:nvSpPr>
        <p:spPr>
          <a:xfrm>
            <a:off x="272980" y="308163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占位符 4"/>
          <p:cNvSpPr txBox="1"/>
          <p:nvPr/>
        </p:nvSpPr>
        <p:spPr>
          <a:xfrm>
            <a:off x="565150" y="5887163"/>
            <a:ext cx="2228850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5" name="文本占位符 5"/>
          <p:cNvSpPr txBox="1"/>
          <p:nvPr/>
        </p:nvSpPr>
        <p:spPr>
          <a:xfrm>
            <a:off x="3249747" y="5887163"/>
            <a:ext cx="2433461" cy="3416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865536" y="3212292"/>
            <a:ext cx="6460929" cy="780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dist">
              <a:lnSpc>
                <a:spcPct val="120000"/>
              </a:lnSpc>
              <a:defRPr/>
            </a:pPr>
            <a:r>
              <a:rPr lang="zh-CN" altLang="en-US" sz="4000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感谢老师的悉心指导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865535" y="3962203"/>
            <a:ext cx="6460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sz="4000" dirty="0">
                <a:solidFill>
                  <a:schemeClr val="bg1">
                    <a:lumMod val="9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THANK YOU!</a:t>
            </a:r>
          </a:p>
        </p:txBody>
      </p:sp>
      <p:pic>
        <p:nvPicPr>
          <p:cNvPr id="23" name="Picture 22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67" y="842699"/>
            <a:ext cx="2003681" cy="20036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26070" y="4960620"/>
            <a:ext cx="4745990" cy="1033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指导教师：乜鹏</a:t>
            </a:r>
          </a:p>
          <a:p>
            <a:r>
              <a:rPr lang="zh-CN" altLang="en-US"/>
              <a:t>团队名称：方圆双睿</a:t>
            </a:r>
          </a:p>
          <a:p>
            <a:r>
              <a:rPr lang="zh-CN" altLang="en-US"/>
              <a:t>组长：吉圆伟</a:t>
            </a:r>
          </a:p>
          <a:p>
            <a:r>
              <a:rPr lang="zh-CN" altLang="en-US"/>
              <a:t>组员：丛方昊，刘成蕊，滕一睿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: 圆角 4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6096000" y="224807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第一章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96000" y="3140710"/>
            <a:ext cx="46031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项目背景与设计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</a:p>
        </p:txBody>
      </p:sp>
      <p:pic>
        <p:nvPicPr>
          <p:cNvPr id="9" name="Picture 8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82" y="1922085"/>
            <a:ext cx="2851218" cy="285121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272981" y="308799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797412" y="7603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第一章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29635" y="7603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项目背景</a:t>
            </a:r>
          </a:p>
        </p:txBody>
      </p:sp>
      <p:sp>
        <p:nvSpPr>
          <p:cNvPr id="13" name="矩形 12"/>
          <p:cNvSpPr/>
          <p:nvPr/>
        </p:nvSpPr>
        <p:spPr>
          <a:xfrm>
            <a:off x="3264050" y="390920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填写</a:t>
            </a:r>
            <a:endParaRPr lang="en-US" altLang="zh-CN" sz="16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dist"/>
            <a:r>
              <a:rPr lang="zh-CN" altLang="en-US" sz="16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标题</a:t>
            </a:r>
            <a:endParaRPr lang="zh-CN" altLang="en-US" sz="1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35165" y="2864485"/>
            <a:ext cx="4406265" cy="10445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hangingPunct="0">
              <a:lnSpc>
                <a:spcPct val="120000"/>
              </a:lnSpc>
              <a:buSzPct val="70000"/>
              <a:buFont typeface="Wingdings" panose="05000000000000000000" charset="0"/>
              <a:buNone/>
            </a:pPr>
            <a:r>
              <a:rPr lang="zh-CN" altLang="en-US" sz="1600" spc="100" dirty="0">
                <a:solidFill>
                  <a:schemeClr val="tx1">
                    <a:lumMod val="60000"/>
                    <a:lumOff val="4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：</a:t>
            </a:r>
          </a:p>
          <a:p>
            <a:pPr indent="0" hangingPunct="0">
              <a:lnSpc>
                <a:spcPct val="120000"/>
              </a:lnSpc>
              <a:buSzPct val="70000"/>
              <a:buFont typeface="Wingdings" panose="05000000000000000000" charset="0"/>
              <a:buNone/>
            </a:pPr>
            <a:r>
              <a:rPr lang="zh-CN" altLang="en-US" sz="2000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英国博物馆：</a:t>
            </a:r>
            <a:r>
              <a:rPr lang="en-US" altLang="zh-CN" sz="2000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VR</a:t>
            </a:r>
            <a:r>
              <a:rPr lang="zh-CN" altLang="en-US" sz="2000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虚拟现实之旅</a:t>
            </a:r>
          </a:p>
          <a:p>
            <a:pPr indent="0" hangingPunct="0">
              <a:lnSpc>
                <a:spcPct val="120000"/>
              </a:lnSpc>
              <a:buSzPct val="70000"/>
              <a:buFont typeface="Wingdings" panose="05000000000000000000" charset="0"/>
              <a:buNone/>
            </a:pPr>
            <a:r>
              <a:rPr lang="zh-CN" altLang="en-US" sz="2000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故宫博物院：云游故宫</a:t>
            </a:r>
          </a:p>
          <a:p>
            <a:pPr indent="0" hangingPunct="0">
              <a:lnSpc>
                <a:spcPct val="120000"/>
              </a:lnSpc>
              <a:buSzPct val="70000"/>
              <a:buFont typeface="Wingdings" panose="05000000000000000000" charset="0"/>
              <a:buNone/>
            </a:pPr>
            <a:r>
              <a:rPr lang="zh-CN" altLang="en-US" sz="2000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敦煌研究院：数字藏经洞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 flipV="1">
            <a:off x="5230854" y="3127154"/>
            <a:ext cx="6343650" cy="8255"/>
          </a:xfrm>
          <a:prstGeom prst="line">
            <a:avLst/>
          </a:prstGeom>
          <a:ln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4692650" y="3115215"/>
            <a:ext cx="538385" cy="0"/>
          </a:xfrm>
          <a:prstGeom prst="line">
            <a:avLst/>
          </a:prstGeom>
          <a:ln w="38100">
            <a:solidFill>
              <a:srgbClr val="6B15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94555" y="1128395"/>
            <a:ext cx="6983095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spc="20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pPr indent="0" fontAlgn="auto">
              <a:lnSpc>
                <a:spcPct val="120000"/>
              </a:lnSpc>
            </a:pPr>
            <a:r>
              <a:rPr lang="en-US" altLang="zh-CN" sz="2400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2025 </a:t>
            </a:r>
            <a:r>
              <a:rPr lang="zh-CN" altLang="en-US" sz="2400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年是中国人民抗日战争暨世界反法西斯战争胜利</a:t>
            </a:r>
            <a:r>
              <a:rPr lang="en-US" altLang="zh-CN" sz="2400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80 </a:t>
            </a:r>
            <a:r>
              <a:rPr lang="zh-CN" altLang="en-US" sz="2400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周年。</a:t>
            </a:r>
          </a:p>
          <a:p>
            <a:pPr indent="0" fontAlgn="auto">
              <a:lnSpc>
                <a:spcPct val="120000"/>
              </a:lnSpc>
            </a:pPr>
            <a:r>
              <a:rPr lang="zh-CN" altLang="en-US" sz="2400" b="1" dirty="0">
                <a:solidFill>
                  <a:schemeClr val="bg2">
                    <a:lumMod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凝结着民族的苦难与抗争，承载着不可磨灭的国家记忆。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rcRect l="21337" r="24601"/>
          <a:stretch>
            <a:fillRect/>
          </a:stretch>
        </p:blipFill>
        <p:spPr>
          <a:xfrm>
            <a:off x="1207770" y="3476625"/>
            <a:ext cx="2898775" cy="272034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rcRect l="7916" r="6740"/>
          <a:stretch>
            <a:fillRect/>
          </a:stretch>
        </p:blipFill>
        <p:spPr>
          <a:xfrm>
            <a:off x="929005" y="1153795"/>
            <a:ext cx="3343910" cy="1961515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4545965" y="5245735"/>
            <a:ext cx="7131685" cy="73723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alpha val="45000"/>
              </a:schemeClr>
            </a:solidFill>
          </a:ln>
          <a:effectLst>
            <a:outerShdw blurRad="279400" dist="38100" dir="5400000" algn="t" rotWithShape="0">
              <a:schemeClr val="accent1">
                <a:alpha val="34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b="1">
              <a:sym typeface="+mn-ea"/>
            </a:endParaRPr>
          </a:p>
        </p:txBody>
      </p:sp>
      <p:sp>
        <p:nvSpPr>
          <p:cNvPr id="39" name="图形 58"/>
          <p:cNvSpPr/>
          <p:nvPr/>
        </p:nvSpPr>
        <p:spPr>
          <a:xfrm rot="10800000" flipV="1">
            <a:off x="7485380" y="4493895"/>
            <a:ext cx="461010" cy="684530"/>
          </a:xfrm>
          <a:custGeom>
            <a:avLst/>
            <a:gdLst>
              <a:gd name="connsiteX0" fmla="*/ 519208 w 733425"/>
              <a:gd name="connsiteY0" fmla="*/ 517727 h 861325"/>
              <a:gd name="connsiteX1" fmla="*/ 666369 w 733425"/>
              <a:gd name="connsiteY1" fmla="*/ 0 h 861325"/>
              <a:gd name="connsiteX2" fmla="*/ 67056 w 733425"/>
              <a:gd name="connsiteY2" fmla="*/ 0 h 861325"/>
              <a:gd name="connsiteX3" fmla="*/ 214217 w 733425"/>
              <a:gd name="connsiteY3" fmla="*/ 517727 h 861325"/>
              <a:gd name="connsiteX4" fmla="*/ 0 w 733425"/>
              <a:gd name="connsiteY4" fmla="*/ 517727 h 861325"/>
              <a:gd name="connsiteX5" fmla="*/ 366713 w 733425"/>
              <a:gd name="connsiteY5" fmla="*/ 861326 h 861325"/>
              <a:gd name="connsiteX6" fmla="*/ 733425 w 733425"/>
              <a:gd name="connsiteY6" fmla="*/ 517727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425" h="861325">
                <a:moveTo>
                  <a:pt x="519208" y="517727"/>
                </a:moveTo>
                <a:lnTo>
                  <a:pt x="666369" y="0"/>
                </a:lnTo>
                <a:lnTo>
                  <a:pt x="67056" y="0"/>
                </a:lnTo>
                <a:lnTo>
                  <a:pt x="214217" y="517727"/>
                </a:lnTo>
                <a:lnTo>
                  <a:pt x="0" y="517727"/>
                </a:lnTo>
                <a:lnTo>
                  <a:pt x="366713" y="861326"/>
                </a:lnTo>
                <a:lnTo>
                  <a:pt x="733425" y="517727"/>
                </a:lnTo>
                <a:close/>
              </a:path>
            </a:pathLst>
          </a:custGeom>
          <a:gradFill flip="none" rotWithShape="1">
            <a:gsLst>
              <a:gs pos="100000">
                <a:srgbClr val="0149C1">
                  <a:alpha val="70000"/>
                </a:srgbClr>
              </a:gs>
              <a:gs pos="0">
                <a:srgbClr val="0149C1">
                  <a:alpha val="0"/>
                </a:srgbClr>
              </a:gs>
            </a:gsLst>
            <a:lin ang="5400000" scaled="0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467225" y="5384165"/>
            <a:ext cx="7724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 Web 技术，对抗战历史进行数字化整理与展示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692650" y="3199765"/>
            <a:ext cx="26111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1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数字文博案例：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: 圆角 2"/>
          <p:cNvSpPr/>
          <p:nvPr/>
        </p:nvSpPr>
        <p:spPr>
          <a:xfrm>
            <a:off x="31362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412" y="760357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第一章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29635" y="7603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项目背景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1842505" y="910273"/>
            <a:ext cx="0" cy="1310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等腰三角形 16"/>
          <p:cNvSpPr/>
          <p:nvPr>
            <p:custDataLst>
              <p:tags r:id="rId1"/>
            </p:custDataLst>
          </p:nvPr>
        </p:nvSpPr>
        <p:spPr>
          <a:xfrm>
            <a:off x="2189252" y="2809462"/>
            <a:ext cx="401815" cy="31403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" name="不完整圆 17"/>
          <p:cNvSpPr/>
          <p:nvPr>
            <p:custDataLst>
              <p:tags r:id="rId2"/>
            </p:custDataLst>
          </p:nvPr>
        </p:nvSpPr>
        <p:spPr>
          <a:xfrm>
            <a:off x="1580356" y="2856435"/>
            <a:ext cx="1653898" cy="1653896"/>
          </a:xfrm>
          <a:prstGeom prst="pie">
            <a:avLst>
              <a:gd name="adj1" fmla="val 18846303"/>
              <a:gd name="adj2" fmla="val 135199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椭圆 18"/>
          <p:cNvSpPr/>
          <p:nvPr>
            <p:custDataLst>
              <p:tags r:id="rId3"/>
            </p:custDataLst>
          </p:nvPr>
        </p:nvSpPr>
        <p:spPr>
          <a:xfrm>
            <a:off x="1805593" y="3041126"/>
            <a:ext cx="1186543" cy="11865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等腰三角形 19"/>
          <p:cNvSpPr/>
          <p:nvPr>
            <p:custDataLst>
              <p:tags r:id="rId4"/>
            </p:custDataLst>
          </p:nvPr>
        </p:nvSpPr>
        <p:spPr>
          <a:xfrm>
            <a:off x="5892026" y="2809462"/>
            <a:ext cx="401815" cy="31403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不完整圆 20"/>
          <p:cNvSpPr/>
          <p:nvPr>
            <p:custDataLst>
              <p:tags r:id="rId5"/>
            </p:custDataLst>
          </p:nvPr>
        </p:nvSpPr>
        <p:spPr>
          <a:xfrm>
            <a:off x="5265985" y="2808175"/>
            <a:ext cx="1653898" cy="1653896"/>
          </a:xfrm>
          <a:prstGeom prst="pie">
            <a:avLst>
              <a:gd name="adj1" fmla="val 18846303"/>
              <a:gd name="adj2" fmla="val 135199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椭圆 21"/>
          <p:cNvSpPr/>
          <p:nvPr>
            <p:custDataLst>
              <p:tags r:id="rId6"/>
            </p:custDataLst>
          </p:nvPr>
        </p:nvSpPr>
        <p:spPr>
          <a:xfrm>
            <a:off x="5508367" y="3041126"/>
            <a:ext cx="1186543" cy="11865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等腰三角形 22"/>
          <p:cNvSpPr/>
          <p:nvPr>
            <p:custDataLst>
              <p:tags r:id="rId7"/>
            </p:custDataLst>
          </p:nvPr>
        </p:nvSpPr>
        <p:spPr>
          <a:xfrm>
            <a:off x="9594800" y="2809462"/>
            <a:ext cx="401815" cy="31403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不完整圆 23"/>
          <p:cNvSpPr/>
          <p:nvPr>
            <p:custDataLst>
              <p:tags r:id="rId8"/>
            </p:custDataLst>
          </p:nvPr>
        </p:nvSpPr>
        <p:spPr>
          <a:xfrm>
            <a:off x="8968759" y="2808175"/>
            <a:ext cx="1653898" cy="1653896"/>
          </a:xfrm>
          <a:prstGeom prst="pie">
            <a:avLst>
              <a:gd name="adj1" fmla="val 18846303"/>
              <a:gd name="adj2" fmla="val 135199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>
            <a:off x="9211141" y="3041126"/>
            <a:ext cx="1186543" cy="11865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等腰三角形 25"/>
          <p:cNvSpPr/>
          <p:nvPr>
            <p:custDataLst>
              <p:tags r:id="rId10"/>
            </p:custDataLst>
          </p:nvPr>
        </p:nvSpPr>
        <p:spPr>
          <a:xfrm flipV="1">
            <a:off x="7743413" y="4833279"/>
            <a:ext cx="401815" cy="31403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27" name="不完整圆 26"/>
          <p:cNvSpPr/>
          <p:nvPr>
            <p:custDataLst>
              <p:tags r:id="rId11"/>
            </p:custDataLst>
          </p:nvPr>
        </p:nvSpPr>
        <p:spPr>
          <a:xfrm flipV="1">
            <a:off x="7117372" y="3494703"/>
            <a:ext cx="1653898" cy="1653896"/>
          </a:xfrm>
          <a:prstGeom prst="pie">
            <a:avLst>
              <a:gd name="adj1" fmla="val 18846303"/>
              <a:gd name="adj2" fmla="val 135199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8" name="椭圆 27"/>
          <p:cNvSpPr/>
          <p:nvPr>
            <p:custDataLst>
              <p:tags r:id="rId12"/>
            </p:custDataLst>
          </p:nvPr>
        </p:nvSpPr>
        <p:spPr>
          <a:xfrm flipV="1">
            <a:off x="7359754" y="3729105"/>
            <a:ext cx="1186543" cy="11865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等腰三角形 28"/>
          <p:cNvSpPr/>
          <p:nvPr>
            <p:custDataLst>
              <p:tags r:id="rId13"/>
            </p:custDataLst>
          </p:nvPr>
        </p:nvSpPr>
        <p:spPr>
          <a:xfrm flipV="1">
            <a:off x="4040639" y="4833279"/>
            <a:ext cx="401815" cy="31403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30" name="不完整圆 29"/>
          <p:cNvSpPr/>
          <p:nvPr>
            <p:custDataLst>
              <p:tags r:id="rId14"/>
            </p:custDataLst>
          </p:nvPr>
        </p:nvSpPr>
        <p:spPr>
          <a:xfrm flipV="1">
            <a:off x="3414598" y="3494703"/>
            <a:ext cx="1653898" cy="1653896"/>
          </a:xfrm>
          <a:prstGeom prst="pie">
            <a:avLst>
              <a:gd name="adj1" fmla="val 18846303"/>
              <a:gd name="adj2" fmla="val 135199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15"/>
            </p:custDataLst>
          </p:nvPr>
        </p:nvSpPr>
        <p:spPr>
          <a:xfrm flipV="1">
            <a:off x="3687460" y="3729105"/>
            <a:ext cx="1186543" cy="11865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文本框 31"/>
          <p:cNvSpPr txBox="1"/>
          <p:nvPr>
            <p:custDataLst>
              <p:tags r:id="rId16"/>
            </p:custDataLst>
          </p:nvPr>
        </p:nvSpPr>
        <p:spPr>
          <a:xfrm>
            <a:off x="814070" y="2103120"/>
            <a:ext cx="32264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实体纪念馆受地理位置和开放时间限制</a:t>
            </a:r>
          </a:p>
        </p:txBody>
      </p:sp>
      <p:sp>
        <p:nvSpPr>
          <p:cNvPr id="34" name="文本框 33"/>
          <p:cNvSpPr txBox="1"/>
          <p:nvPr>
            <p:custDataLst>
              <p:tags r:id="rId17"/>
            </p:custDataLst>
          </p:nvPr>
        </p:nvSpPr>
        <p:spPr>
          <a:xfrm>
            <a:off x="3001645" y="5321300"/>
            <a:ext cx="30111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历史信息碎片化问题</a:t>
            </a: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7044690" y="5290185"/>
            <a:ext cx="1924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rgbClr val="6B1554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史料长期保存与更新问题</a:t>
            </a:r>
          </a:p>
        </p:txBody>
      </p:sp>
      <p:sp>
        <p:nvSpPr>
          <p:cNvPr id="47" name="文本框 46"/>
          <p:cNvSpPr txBox="1"/>
          <p:nvPr>
            <p:custDataLst>
              <p:tags r:id="rId19"/>
            </p:custDataLst>
          </p:nvPr>
        </p:nvSpPr>
        <p:spPr>
          <a:xfrm>
            <a:off x="4913404" y="2245570"/>
            <a:ext cx="2445809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互动性不足问题</a:t>
            </a:r>
          </a:p>
        </p:txBody>
      </p:sp>
      <p:sp>
        <p:nvSpPr>
          <p:cNvPr id="49" name="文本框 48"/>
          <p:cNvSpPr txBox="1"/>
          <p:nvPr>
            <p:custDataLst>
              <p:tags r:id="rId20"/>
            </p:custDataLst>
          </p:nvPr>
        </p:nvSpPr>
        <p:spPr>
          <a:xfrm>
            <a:off x="8569960" y="2101215"/>
            <a:ext cx="28257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B1554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不同年龄、不同网络条件用户差异问题</a:t>
            </a:r>
          </a:p>
        </p:txBody>
      </p:sp>
      <p:pic>
        <p:nvPicPr>
          <p:cNvPr id="8" name="图片 7" descr="地图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107565" y="3276600"/>
            <a:ext cx="614045" cy="614045"/>
          </a:xfrm>
          <a:prstGeom prst="rect">
            <a:avLst/>
          </a:prstGeom>
        </p:spPr>
      </p:pic>
      <p:pic>
        <p:nvPicPr>
          <p:cNvPr id="10" name="图片 9" descr="人机交互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840095" y="3349625"/>
            <a:ext cx="588010" cy="588010"/>
          </a:xfrm>
          <a:prstGeom prst="rect">
            <a:avLst/>
          </a:prstGeom>
        </p:spPr>
      </p:pic>
      <p:pic>
        <p:nvPicPr>
          <p:cNvPr id="11" name="图片 10" descr="历史史料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576185" y="3937635"/>
            <a:ext cx="795020" cy="795020"/>
          </a:xfrm>
          <a:prstGeom prst="rect">
            <a:avLst/>
          </a:prstGeom>
        </p:spPr>
      </p:pic>
      <p:pic>
        <p:nvPicPr>
          <p:cNvPr id="12" name="图片 11" descr="网络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460230" y="3267075"/>
            <a:ext cx="683260" cy="683260"/>
          </a:xfrm>
          <a:prstGeom prst="rect">
            <a:avLst/>
          </a:prstGeom>
        </p:spPr>
      </p:pic>
      <p:pic>
        <p:nvPicPr>
          <p:cNvPr id="13" name="图片 12" descr="拼图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876675" y="3937635"/>
            <a:ext cx="815340" cy="8153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7560" y="1350010"/>
            <a:ext cx="4512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系统需要解决的现实问题：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圆角 18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系统整体设计思路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0545" y="1538605"/>
            <a:ext cx="4432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数据库结构设计（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个表）</a:t>
            </a: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</p:nvPr>
        </p:nvGraphicFramePr>
        <p:xfrm>
          <a:off x="550545" y="2236470"/>
          <a:ext cx="5843905" cy="304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92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events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（事件）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locations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（地点）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mem_activities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（纪念活动）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6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battle_events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（战役）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forces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（势力）</a:t>
                      </a: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question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（问题）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2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meeting_events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（会议）</a:t>
                      </a: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teams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（部队）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messages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（留言）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82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diplomatic_events 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（外交）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mem_works</a:t>
                      </a:r>
                      <a:r>
                        <a:rPr lang="zh-CN" altLang="en-US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（纪念作品）</a:t>
                      </a:r>
                      <a:r>
                        <a:rPr lang="en-US" altLang="zh-CN" b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b="1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0" y="1160780"/>
            <a:ext cx="5318760" cy="4489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7412" y="7603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第一章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29635" y="7603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系统设计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圆角 18"/>
          <p:cNvSpPr/>
          <p:nvPr/>
        </p:nvSpPr>
        <p:spPr>
          <a:xfrm>
            <a:off x="272981" y="30943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系统整体设计思路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3760" y="1205230"/>
            <a:ext cx="4432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系统整体设计思路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97412" y="7603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第一章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929635" y="7603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系统设计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1205230"/>
            <a:ext cx="5245100" cy="5005070"/>
          </a:xfrm>
          <a:prstGeom prst="rect">
            <a:avLst/>
          </a:prstGeom>
          <a:ln w="15875" cap="flat" cmpd="sng" algn="ctr">
            <a:solidFill>
              <a:srgbClr val="000000">
                <a:alpha val="0"/>
              </a:srgbClr>
            </a:solidFill>
            <a:prstDash val="dash"/>
            <a:miter lim="800000"/>
            <a:headEnd/>
            <a:tailEnd type="arrow" w="med" len="med"/>
          </a:ln>
        </p:spPr>
      </p:pic>
      <p:sp>
        <p:nvSpPr>
          <p:cNvPr id="47" name="文本框 46"/>
          <p:cNvSpPr txBox="1"/>
          <p:nvPr/>
        </p:nvSpPr>
        <p:spPr>
          <a:xfrm>
            <a:off x="873760" y="2526665"/>
            <a:ext cx="1798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事件与地图联动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105535" y="3306445"/>
            <a:ext cx="1676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法西斯和反法西斯双阵营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17880" y="4308475"/>
            <a:ext cx="1911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纪念作品和纪念活动分类呈现</a:t>
            </a:r>
          </a:p>
        </p:txBody>
      </p:sp>
      <p:cxnSp>
        <p:nvCxnSpPr>
          <p:cNvPr id="52" name="肘形连接符 51"/>
          <p:cNvCxnSpPr/>
          <p:nvPr/>
        </p:nvCxnSpPr>
        <p:spPr>
          <a:xfrm rot="10800000" flipV="1">
            <a:off x="2495550" y="5643880"/>
            <a:ext cx="2090420" cy="3810"/>
          </a:xfrm>
          <a:prstGeom prst="bentConnector3">
            <a:avLst>
              <a:gd name="adj1" fmla="val 49970"/>
            </a:avLst>
          </a:prstGeom>
          <a:ln w="25400" cap="flat" cmpd="sng" algn="ctr">
            <a:solidFill>
              <a:prstClr val="black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1225550" y="5310505"/>
            <a:ext cx="1325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知识问答和留言寄语</a:t>
            </a:r>
          </a:p>
        </p:txBody>
      </p:sp>
      <p:cxnSp>
        <p:nvCxnSpPr>
          <p:cNvPr id="54" name="肘形连接符 53"/>
          <p:cNvCxnSpPr/>
          <p:nvPr/>
        </p:nvCxnSpPr>
        <p:spPr>
          <a:xfrm flipV="1">
            <a:off x="8104505" y="2167255"/>
            <a:ext cx="1589405" cy="1322705"/>
          </a:xfrm>
          <a:prstGeom prst="bentConnector3">
            <a:avLst>
              <a:gd name="adj1" fmla="val 46504"/>
            </a:avLst>
          </a:prstGeom>
          <a:ln w="25400" cap="flat" cmpd="sng" algn="ctr">
            <a:solidFill>
              <a:srgbClr val="C0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635760" y="1882775"/>
            <a:ext cx="1199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网站总览</a:t>
            </a:r>
          </a:p>
        </p:txBody>
      </p:sp>
      <p:cxnSp>
        <p:nvCxnSpPr>
          <p:cNvPr id="58" name="肘形连接符 57"/>
          <p:cNvCxnSpPr/>
          <p:nvPr/>
        </p:nvCxnSpPr>
        <p:spPr>
          <a:xfrm rot="10800000">
            <a:off x="2835275" y="2079625"/>
            <a:ext cx="1701165" cy="1458595"/>
          </a:xfrm>
          <a:prstGeom prst="bentConnector3">
            <a:avLst>
              <a:gd name="adj1" fmla="val 49981"/>
            </a:avLst>
          </a:prstGeom>
          <a:ln w="25400" cap="flat" cmpd="sng" algn="ctr">
            <a:solidFill>
              <a:prstClr val="black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9" name="肘形连接符 58"/>
          <p:cNvCxnSpPr/>
          <p:nvPr/>
        </p:nvCxnSpPr>
        <p:spPr>
          <a:xfrm rot="10800000">
            <a:off x="2649855" y="2719705"/>
            <a:ext cx="1886585" cy="1360170"/>
          </a:xfrm>
          <a:prstGeom prst="bentConnector3">
            <a:avLst>
              <a:gd name="adj1" fmla="val 61460"/>
            </a:avLst>
          </a:prstGeom>
          <a:ln w="25400" cap="flat" cmpd="sng" algn="ctr">
            <a:solidFill>
              <a:prstClr val="black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0" name="肘形连接符 59"/>
          <p:cNvCxnSpPr/>
          <p:nvPr/>
        </p:nvCxnSpPr>
        <p:spPr>
          <a:xfrm rot="10800000">
            <a:off x="2729865" y="3601085"/>
            <a:ext cx="1812925" cy="1013460"/>
          </a:xfrm>
          <a:prstGeom prst="bentConnector3">
            <a:avLst>
              <a:gd name="adj1" fmla="val 82381"/>
            </a:avLst>
          </a:prstGeom>
          <a:ln w="25400" cap="flat" cmpd="sng" algn="ctr">
            <a:solidFill>
              <a:prstClr val="black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肘形连接符 60"/>
          <p:cNvCxnSpPr/>
          <p:nvPr/>
        </p:nvCxnSpPr>
        <p:spPr>
          <a:xfrm rot="10800000">
            <a:off x="2625090" y="4633595"/>
            <a:ext cx="1911350" cy="488950"/>
          </a:xfrm>
          <a:prstGeom prst="bentConnector3">
            <a:avLst>
              <a:gd name="adj1" fmla="val 86843"/>
            </a:avLst>
          </a:prstGeom>
          <a:ln w="25400" cap="flat" cmpd="sng" algn="ctr">
            <a:solidFill>
              <a:prstClr val="black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3" name="肘形连接符 62"/>
          <p:cNvCxnSpPr/>
          <p:nvPr/>
        </p:nvCxnSpPr>
        <p:spPr>
          <a:xfrm flipV="1">
            <a:off x="8104505" y="2797810"/>
            <a:ext cx="1885950" cy="1168400"/>
          </a:xfrm>
          <a:prstGeom prst="bentConnector3">
            <a:avLst>
              <a:gd name="adj1" fmla="val 59528"/>
            </a:avLst>
          </a:prstGeom>
          <a:ln w="25400" cap="flat" cmpd="sng" algn="ctr">
            <a:solidFill>
              <a:srgbClr val="C0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4" name="肘形连接符 63"/>
          <p:cNvCxnSpPr/>
          <p:nvPr/>
        </p:nvCxnSpPr>
        <p:spPr>
          <a:xfrm flipV="1">
            <a:off x="8104505" y="3557905"/>
            <a:ext cx="1811655" cy="865505"/>
          </a:xfrm>
          <a:prstGeom prst="bentConnector3">
            <a:avLst>
              <a:gd name="adj1" fmla="val 77322"/>
            </a:avLst>
          </a:prstGeom>
          <a:ln w="25400" cap="flat" cmpd="sng" algn="ctr">
            <a:solidFill>
              <a:srgbClr val="C0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5" name="肘形连接符 64"/>
          <p:cNvCxnSpPr/>
          <p:nvPr/>
        </p:nvCxnSpPr>
        <p:spPr>
          <a:xfrm flipV="1">
            <a:off x="8104505" y="4207510"/>
            <a:ext cx="1898015" cy="692150"/>
          </a:xfrm>
          <a:prstGeom prst="bentConnector3">
            <a:avLst>
              <a:gd name="adj1" fmla="val 87788"/>
            </a:avLst>
          </a:prstGeom>
          <a:ln w="25400" cap="flat" cmpd="sng" algn="ctr">
            <a:solidFill>
              <a:srgbClr val="C0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9805035" y="1975485"/>
            <a:ext cx="1106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数据概览</a:t>
            </a:r>
            <a:endParaRPr lang="zh-CN" altLang="en-US"/>
          </a:p>
        </p:txBody>
      </p:sp>
      <p:sp>
        <p:nvSpPr>
          <p:cNvPr id="69" name="文本框 68"/>
          <p:cNvSpPr txBox="1"/>
          <p:nvPr/>
        </p:nvSpPr>
        <p:spPr>
          <a:xfrm>
            <a:off x="10052050" y="2655570"/>
            <a:ext cx="1137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历史事件管理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10002520" y="3381375"/>
            <a:ext cx="1972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英雄与部队管理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10101580" y="396621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作品和活动管理</a:t>
            </a:r>
            <a:endParaRPr lang="zh-CN" altLang="en-US"/>
          </a:p>
        </p:txBody>
      </p:sp>
      <p:cxnSp>
        <p:nvCxnSpPr>
          <p:cNvPr id="74" name="直接箭头连接符 73"/>
          <p:cNvCxnSpPr/>
          <p:nvPr/>
        </p:nvCxnSpPr>
        <p:spPr>
          <a:xfrm>
            <a:off x="8104505" y="5803265"/>
            <a:ext cx="1483995" cy="5080"/>
          </a:xfrm>
          <a:prstGeom prst="straightConnector1">
            <a:avLst/>
          </a:prstGeom>
          <a:ln w="25400" cap="flat" cmpd="sng" algn="ctr">
            <a:solidFill>
              <a:srgbClr val="C0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8104505" y="5369560"/>
            <a:ext cx="1471930" cy="4445"/>
          </a:xfrm>
          <a:prstGeom prst="straightConnector1">
            <a:avLst/>
          </a:prstGeom>
          <a:ln w="25400" cap="flat" cmpd="sng" algn="ctr">
            <a:solidFill>
              <a:srgbClr val="C00000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9699625" y="5678805"/>
            <a:ext cx="178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作业查看与下载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9705975" y="5165725"/>
            <a:ext cx="1927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题库与留言审核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: 圆角 18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系统整体设计思路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73760" y="1205230"/>
            <a:ext cx="44323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开发日志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797412" y="76035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第一章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929635" y="760357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系统设计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503170" y="2448560"/>
            <a:ext cx="1097280" cy="5346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开始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820920" y="2209165"/>
            <a:ext cx="1710690" cy="9836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确定项目主题和总体框架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7483475" y="2209165"/>
            <a:ext cx="1742440" cy="9836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设计数据库结构与表关系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483475" y="4355465"/>
            <a:ext cx="1742440" cy="8401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实现数据管理与后台功能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784725" y="4356100"/>
            <a:ext cx="1710055" cy="8394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开发前台各展示模块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2347595" y="4356735"/>
            <a:ext cx="1252855" cy="8388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功能完善</a:t>
            </a: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2503170" y="1894840"/>
            <a:ext cx="456565" cy="4648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altLang="zh-CN" sz="3600" b="1" i="1" spc="3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j-ea"/>
              </a:rPr>
              <a:t>01</a:t>
            </a:r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4821555" y="1655445"/>
            <a:ext cx="507365" cy="4648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i="1" spc="3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j-ea"/>
              </a:rPr>
              <a:t>02</a:t>
            </a: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7483475" y="1655445"/>
            <a:ext cx="520065" cy="4648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i="1" spc="3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j-ea"/>
              </a:rPr>
              <a:t>03</a:t>
            </a:r>
            <a:endParaRPr lang="en-US" altLang="zh-CN" sz="3600" b="1" i="1" spc="300" dirty="0">
              <a:solidFill>
                <a:schemeClr val="tx1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23" name="文本框 22"/>
          <p:cNvSpPr txBox="1"/>
          <p:nvPr>
            <p:custDataLst>
              <p:tags r:id="rId4"/>
            </p:custDataLst>
          </p:nvPr>
        </p:nvSpPr>
        <p:spPr>
          <a:xfrm>
            <a:off x="4872990" y="3802380"/>
            <a:ext cx="521970" cy="4648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i="1" spc="3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j-ea"/>
              </a:rPr>
              <a:t>05</a:t>
            </a:r>
            <a:endParaRPr lang="en-US" altLang="zh-CN" sz="3600" b="1" i="1" spc="300" dirty="0">
              <a:solidFill>
                <a:schemeClr val="tx1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7610475" y="3802380"/>
            <a:ext cx="506730" cy="4648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i="1" spc="3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j-ea"/>
              </a:rPr>
              <a:t>04</a:t>
            </a:r>
            <a:endParaRPr lang="en-US" altLang="zh-CN" sz="3600" b="1" i="1" spc="300" dirty="0">
              <a:solidFill>
                <a:schemeClr val="tx1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2385695" y="3802380"/>
            <a:ext cx="524510" cy="46482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i="1" spc="300" dirty="0">
                <a:solidFill>
                  <a:schemeClr val="bg2">
                    <a:lumMod val="25000"/>
                  </a:schemeClr>
                </a:solidFill>
                <a:latin typeface="Impact" panose="020B0806030902050204" pitchFamily="34" charset="0"/>
                <a:ea typeface="+mj-ea"/>
              </a:rPr>
              <a:t>06</a:t>
            </a:r>
            <a:endParaRPr lang="en-US" altLang="zh-CN" sz="3600" b="1" i="1" spc="300" dirty="0">
              <a:solidFill>
                <a:schemeClr val="tx1"/>
              </a:solidFill>
              <a:latin typeface="Impact" panose="020B0806030902050204" pitchFamily="34" charset="0"/>
              <a:ea typeface="+mj-ea"/>
            </a:endParaRPr>
          </a:p>
        </p:txBody>
      </p:sp>
      <p:sp>
        <p:nvSpPr>
          <p:cNvPr id="39" name="图形 58"/>
          <p:cNvSpPr/>
          <p:nvPr/>
        </p:nvSpPr>
        <p:spPr>
          <a:xfrm rot="5400000" flipV="1">
            <a:off x="3980180" y="2303780"/>
            <a:ext cx="461010" cy="750570"/>
          </a:xfrm>
          <a:custGeom>
            <a:avLst/>
            <a:gdLst>
              <a:gd name="connsiteX0" fmla="*/ 519208 w 733425"/>
              <a:gd name="connsiteY0" fmla="*/ 517727 h 861325"/>
              <a:gd name="connsiteX1" fmla="*/ 666369 w 733425"/>
              <a:gd name="connsiteY1" fmla="*/ 0 h 861325"/>
              <a:gd name="connsiteX2" fmla="*/ 67056 w 733425"/>
              <a:gd name="connsiteY2" fmla="*/ 0 h 861325"/>
              <a:gd name="connsiteX3" fmla="*/ 214217 w 733425"/>
              <a:gd name="connsiteY3" fmla="*/ 517727 h 861325"/>
              <a:gd name="connsiteX4" fmla="*/ 0 w 733425"/>
              <a:gd name="connsiteY4" fmla="*/ 517727 h 861325"/>
              <a:gd name="connsiteX5" fmla="*/ 366713 w 733425"/>
              <a:gd name="connsiteY5" fmla="*/ 861326 h 861325"/>
              <a:gd name="connsiteX6" fmla="*/ 733425 w 733425"/>
              <a:gd name="connsiteY6" fmla="*/ 517727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425" h="861325">
                <a:moveTo>
                  <a:pt x="519208" y="517727"/>
                </a:moveTo>
                <a:lnTo>
                  <a:pt x="666369" y="0"/>
                </a:lnTo>
                <a:lnTo>
                  <a:pt x="67056" y="0"/>
                </a:lnTo>
                <a:lnTo>
                  <a:pt x="214217" y="517727"/>
                </a:lnTo>
                <a:lnTo>
                  <a:pt x="0" y="517727"/>
                </a:lnTo>
                <a:lnTo>
                  <a:pt x="366713" y="861326"/>
                </a:lnTo>
                <a:lnTo>
                  <a:pt x="733425" y="517727"/>
                </a:lnTo>
                <a:close/>
              </a:path>
            </a:pathLst>
          </a:custGeom>
          <a:gradFill flip="none" rotWithShape="1">
            <a:gsLst>
              <a:gs pos="100000">
                <a:srgbClr val="0149C1">
                  <a:alpha val="70000"/>
                </a:srgbClr>
              </a:gs>
              <a:gs pos="0">
                <a:srgbClr val="0149C1">
                  <a:alpha val="0"/>
                </a:srgbClr>
              </a:gs>
            </a:gsLst>
            <a:lin ang="5400000" scaled="0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图形 58"/>
          <p:cNvSpPr/>
          <p:nvPr/>
        </p:nvSpPr>
        <p:spPr>
          <a:xfrm rot="5400000" flipV="1">
            <a:off x="6800215" y="2327910"/>
            <a:ext cx="461010" cy="702310"/>
          </a:xfrm>
          <a:custGeom>
            <a:avLst/>
            <a:gdLst>
              <a:gd name="connsiteX0" fmla="*/ 519208 w 733425"/>
              <a:gd name="connsiteY0" fmla="*/ 517727 h 861325"/>
              <a:gd name="connsiteX1" fmla="*/ 666369 w 733425"/>
              <a:gd name="connsiteY1" fmla="*/ 0 h 861325"/>
              <a:gd name="connsiteX2" fmla="*/ 67056 w 733425"/>
              <a:gd name="connsiteY2" fmla="*/ 0 h 861325"/>
              <a:gd name="connsiteX3" fmla="*/ 214217 w 733425"/>
              <a:gd name="connsiteY3" fmla="*/ 517727 h 861325"/>
              <a:gd name="connsiteX4" fmla="*/ 0 w 733425"/>
              <a:gd name="connsiteY4" fmla="*/ 517727 h 861325"/>
              <a:gd name="connsiteX5" fmla="*/ 366713 w 733425"/>
              <a:gd name="connsiteY5" fmla="*/ 861326 h 861325"/>
              <a:gd name="connsiteX6" fmla="*/ 733425 w 733425"/>
              <a:gd name="connsiteY6" fmla="*/ 517727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425" h="861325">
                <a:moveTo>
                  <a:pt x="519208" y="517727"/>
                </a:moveTo>
                <a:lnTo>
                  <a:pt x="666369" y="0"/>
                </a:lnTo>
                <a:lnTo>
                  <a:pt x="67056" y="0"/>
                </a:lnTo>
                <a:lnTo>
                  <a:pt x="214217" y="517727"/>
                </a:lnTo>
                <a:lnTo>
                  <a:pt x="0" y="517727"/>
                </a:lnTo>
                <a:lnTo>
                  <a:pt x="366713" y="861326"/>
                </a:lnTo>
                <a:lnTo>
                  <a:pt x="733425" y="517727"/>
                </a:lnTo>
                <a:close/>
              </a:path>
            </a:pathLst>
          </a:custGeom>
          <a:gradFill flip="none" rotWithShape="1">
            <a:gsLst>
              <a:gs pos="100000">
                <a:srgbClr val="0149C1">
                  <a:alpha val="70000"/>
                </a:srgbClr>
              </a:gs>
              <a:gs pos="0">
                <a:srgbClr val="0149C1">
                  <a:alpha val="0"/>
                </a:srgbClr>
              </a:gs>
            </a:gsLst>
            <a:lin ang="5400000" scaled="0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图形 58"/>
          <p:cNvSpPr/>
          <p:nvPr/>
        </p:nvSpPr>
        <p:spPr>
          <a:xfrm rot="10800000" flipV="1">
            <a:off x="8213090" y="3350895"/>
            <a:ext cx="461010" cy="758825"/>
          </a:xfrm>
          <a:custGeom>
            <a:avLst/>
            <a:gdLst>
              <a:gd name="connsiteX0" fmla="*/ 519208 w 733425"/>
              <a:gd name="connsiteY0" fmla="*/ 517727 h 861325"/>
              <a:gd name="connsiteX1" fmla="*/ 666369 w 733425"/>
              <a:gd name="connsiteY1" fmla="*/ 0 h 861325"/>
              <a:gd name="connsiteX2" fmla="*/ 67056 w 733425"/>
              <a:gd name="connsiteY2" fmla="*/ 0 h 861325"/>
              <a:gd name="connsiteX3" fmla="*/ 214217 w 733425"/>
              <a:gd name="connsiteY3" fmla="*/ 517727 h 861325"/>
              <a:gd name="connsiteX4" fmla="*/ 0 w 733425"/>
              <a:gd name="connsiteY4" fmla="*/ 517727 h 861325"/>
              <a:gd name="connsiteX5" fmla="*/ 366713 w 733425"/>
              <a:gd name="connsiteY5" fmla="*/ 861326 h 861325"/>
              <a:gd name="connsiteX6" fmla="*/ 733425 w 733425"/>
              <a:gd name="connsiteY6" fmla="*/ 517727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425" h="861325">
                <a:moveTo>
                  <a:pt x="519208" y="517727"/>
                </a:moveTo>
                <a:lnTo>
                  <a:pt x="666369" y="0"/>
                </a:lnTo>
                <a:lnTo>
                  <a:pt x="67056" y="0"/>
                </a:lnTo>
                <a:lnTo>
                  <a:pt x="214217" y="517727"/>
                </a:lnTo>
                <a:lnTo>
                  <a:pt x="0" y="517727"/>
                </a:lnTo>
                <a:lnTo>
                  <a:pt x="366713" y="861326"/>
                </a:lnTo>
                <a:lnTo>
                  <a:pt x="733425" y="517727"/>
                </a:lnTo>
                <a:close/>
              </a:path>
            </a:pathLst>
          </a:custGeom>
          <a:gradFill flip="none" rotWithShape="1">
            <a:gsLst>
              <a:gs pos="100000">
                <a:srgbClr val="0149C1">
                  <a:alpha val="70000"/>
                </a:srgbClr>
              </a:gs>
              <a:gs pos="0">
                <a:srgbClr val="0149C1">
                  <a:alpha val="0"/>
                </a:srgbClr>
              </a:gs>
            </a:gsLst>
            <a:lin ang="5400000" scaled="0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图形 58"/>
          <p:cNvSpPr/>
          <p:nvPr/>
        </p:nvSpPr>
        <p:spPr>
          <a:xfrm rot="16200000" flipV="1">
            <a:off x="6758305" y="4382135"/>
            <a:ext cx="461010" cy="785495"/>
          </a:xfrm>
          <a:custGeom>
            <a:avLst/>
            <a:gdLst>
              <a:gd name="connsiteX0" fmla="*/ 519208 w 733425"/>
              <a:gd name="connsiteY0" fmla="*/ 517727 h 861325"/>
              <a:gd name="connsiteX1" fmla="*/ 666369 w 733425"/>
              <a:gd name="connsiteY1" fmla="*/ 0 h 861325"/>
              <a:gd name="connsiteX2" fmla="*/ 67056 w 733425"/>
              <a:gd name="connsiteY2" fmla="*/ 0 h 861325"/>
              <a:gd name="connsiteX3" fmla="*/ 214217 w 733425"/>
              <a:gd name="connsiteY3" fmla="*/ 517727 h 861325"/>
              <a:gd name="connsiteX4" fmla="*/ 0 w 733425"/>
              <a:gd name="connsiteY4" fmla="*/ 517727 h 861325"/>
              <a:gd name="connsiteX5" fmla="*/ 366713 w 733425"/>
              <a:gd name="connsiteY5" fmla="*/ 861326 h 861325"/>
              <a:gd name="connsiteX6" fmla="*/ 733425 w 733425"/>
              <a:gd name="connsiteY6" fmla="*/ 517727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425" h="861325">
                <a:moveTo>
                  <a:pt x="519208" y="517727"/>
                </a:moveTo>
                <a:lnTo>
                  <a:pt x="666369" y="0"/>
                </a:lnTo>
                <a:lnTo>
                  <a:pt x="67056" y="0"/>
                </a:lnTo>
                <a:lnTo>
                  <a:pt x="214217" y="517727"/>
                </a:lnTo>
                <a:lnTo>
                  <a:pt x="0" y="517727"/>
                </a:lnTo>
                <a:lnTo>
                  <a:pt x="366713" y="861326"/>
                </a:lnTo>
                <a:lnTo>
                  <a:pt x="733425" y="517727"/>
                </a:lnTo>
                <a:close/>
              </a:path>
            </a:pathLst>
          </a:custGeom>
          <a:gradFill flip="none" rotWithShape="1">
            <a:gsLst>
              <a:gs pos="100000">
                <a:srgbClr val="0149C1">
                  <a:alpha val="70000"/>
                </a:srgbClr>
              </a:gs>
              <a:gs pos="0">
                <a:srgbClr val="0149C1">
                  <a:alpha val="0"/>
                </a:srgbClr>
              </a:gs>
            </a:gsLst>
            <a:lin ang="5400000" scaled="0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图形 58"/>
          <p:cNvSpPr/>
          <p:nvPr/>
        </p:nvSpPr>
        <p:spPr>
          <a:xfrm rot="16200000" flipV="1">
            <a:off x="3961765" y="4356735"/>
            <a:ext cx="461010" cy="836295"/>
          </a:xfrm>
          <a:custGeom>
            <a:avLst/>
            <a:gdLst>
              <a:gd name="connsiteX0" fmla="*/ 519208 w 733425"/>
              <a:gd name="connsiteY0" fmla="*/ 517727 h 861325"/>
              <a:gd name="connsiteX1" fmla="*/ 666369 w 733425"/>
              <a:gd name="connsiteY1" fmla="*/ 0 h 861325"/>
              <a:gd name="connsiteX2" fmla="*/ 67056 w 733425"/>
              <a:gd name="connsiteY2" fmla="*/ 0 h 861325"/>
              <a:gd name="connsiteX3" fmla="*/ 214217 w 733425"/>
              <a:gd name="connsiteY3" fmla="*/ 517727 h 861325"/>
              <a:gd name="connsiteX4" fmla="*/ 0 w 733425"/>
              <a:gd name="connsiteY4" fmla="*/ 517727 h 861325"/>
              <a:gd name="connsiteX5" fmla="*/ 366713 w 733425"/>
              <a:gd name="connsiteY5" fmla="*/ 861326 h 861325"/>
              <a:gd name="connsiteX6" fmla="*/ 733425 w 733425"/>
              <a:gd name="connsiteY6" fmla="*/ 517727 h 8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3425" h="861325">
                <a:moveTo>
                  <a:pt x="519208" y="517727"/>
                </a:moveTo>
                <a:lnTo>
                  <a:pt x="666369" y="0"/>
                </a:lnTo>
                <a:lnTo>
                  <a:pt x="67056" y="0"/>
                </a:lnTo>
                <a:lnTo>
                  <a:pt x="214217" y="517727"/>
                </a:lnTo>
                <a:lnTo>
                  <a:pt x="0" y="517727"/>
                </a:lnTo>
                <a:lnTo>
                  <a:pt x="366713" y="861326"/>
                </a:lnTo>
                <a:lnTo>
                  <a:pt x="733425" y="517727"/>
                </a:lnTo>
                <a:close/>
              </a:path>
            </a:pathLst>
          </a:custGeom>
          <a:gradFill flip="none" rotWithShape="1">
            <a:gsLst>
              <a:gs pos="100000">
                <a:srgbClr val="0149C1">
                  <a:alpha val="70000"/>
                </a:srgbClr>
              </a:gs>
              <a:gs pos="0">
                <a:srgbClr val="0149C1">
                  <a:alpha val="0"/>
                </a:srgbClr>
              </a:gs>
            </a:gsLst>
            <a:lin ang="5400000" scaled="0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Malgun Gothic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26" grpId="0" bldLvl="0" animBg="1"/>
      <p:bldP spid="5" grpId="0" bldLvl="0" animBg="1"/>
      <p:bldP spid="28" grpId="0" bldLvl="0" animBg="1"/>
      <p:bldP spid="2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B15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: 圆角 4"/>
          <p:cNvSpPr/>
          <p:nvPr/>
        </p:nvSpPr>
        <p:spPr>
          <a:xfrm>
            <a:off x="272981" y="308164"/>
            <a:ext cx="11646039" cy="6241673"/>
          </a:xfrm>
          <a:prstGeom prst="roundRect">
            <a:avLst>
              <a:gd name="adj" fmla="val 372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6096000" y="224807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第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二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</a:rPr>
              <a:t>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96000" y="3110451"/>
            <a:ext cx="332465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项目实现</a:t>
            </a:r>
          </a:p>
        </p:txBody>
      </p:sp>
      <p:pic>
        <p:nvPicPr>
          <p:cNvPr id="9" name="Picture 8" descr="59-南开大学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82" y="1922085"/>
            <a:ext cx="2851218" cy="2851218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UxNzdlZTU5YTdjYjQxMGVhNWM1MGQ0ZmY1MWJkYj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3.54433070866145,&quot;left&quot;:64.1,&quot;top&quot;:129.6,&quot;width&quot;:833.2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409*239"/>
  <p:tag name="TABLE_ENDDRAG_RECT" val="70*195*409*2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3520472440945,&quot;left&quot;:74.39818897637795,&quot;top&quot;:135.64763779527559,&quot;width&quot;:811.20362204724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3520472440945,&quot;left&quot;:74.39818897637795,&quot;top&quot;:135.64763779527559,&quot;width&quot;:811.20362204724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3520472440945,&quot;left&quot;:74.39818897637795,&quot;top&quot;:135.64763779527559,&quot;width&quot;:811.203622047244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3520472440945,&quot;left&quot;:74.39818897637795,&quot;top&quot;:135.64763779527559,&quot;width&quot;:811.203622047244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3520472440945,&quot;left&quot;:74.39818897637795,&quot;top&quot;:135.64763779527559,&quot;width&quot;:811.203622047244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3520472440945,&quot;left&quot;:74.39818897637795,&quot;top&quot;:135.64763779527559,&quot;width&quot;:811.203622047244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6.40889254046186,&quot;left&quot;:40.31036848646856,&quot;top&quot;:85.59110745953815,&quot;width&quot;:901.839631513531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19.5267716535433,&quot;left&quot;:83.3331496062992,&quot;top&quot;:197.01346456692914,&quot;width&quot;:792.9632283464567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48.3648818897638,&quot;left&quot;:44.32503937007877,&quot;top&quot;:125.75448818897635,&quot;width&quot;:864.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1426</Words>
  <Application>Microsoft Office PowerPoint</Application>
  <PresentationFormat>宽屏</PresentationFormat>
  <Paragraphs>231</Paragraphs>
  <Slides>23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思源黑体 CN Regular</vt:lpstr>
      <vt:lpstr>Calibri</vt:lpstr>
      <vt:lpstr>等线</vt:lpstr>
      <vt:lpstr>华文楷体</vt:lpstr>
      <vt:lpstr>微软雅黑</vt:lpstr>
      <vt:lpstr>仿宋</vt:lpstr>
      <vt:lpstr>Wingdings</vt:lpstr>
      <vt:lpstr>Impact</vt:lpstr>
      <vt:lpstr>Arial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淘宝店铺:想搞设计</dc:title>
  <dc:subject>淘宝店铺:想搞设计</dc:subject>
  <dc:creator>淘宝店铺:想搞设计</dc:creator>
  <cp:keywords>淘宝店铺:想搞设计</cp:keywords>
  <dc:description>淘宝店铺:想搞设计</dc:description>
  <cp:lastModifiedBy>方昊 丛</cp:lastModifiedBy>
  <cp:revision>36</cp:revision>
  <dcterms:created xsi:type="dcterms:W3CDTF">2020-07-29T06:33:00Z</dcterms:created>
  <dcterms:modified xsi:type="dcterms:W3CDTF">2025-12-24T09:13:35Z</dcterms:modified>
  <cp:category>淘宝店铺:想搞设计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75417C8AC5E54B6E9AB1F52237545938_13</vt:lpwstr>
  </property>
</Properties>
</file>